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78" r:id="rId3"/>
    <p:sldId id="296" r:id="rId4"/>
    <p:sldId id="271" r:id="rId5"/>
    <p:sldId id="272" r:id="rId6"/>
    <p:sldId id="279" r:id="rId7"/>
    <p:sldId id="281" r:id="rId8"/>
    <p:sldId id="282" r:id="rId9"/>
    <p:sldId id="283" r:id="rId10"/>
    <p:sldId id="285" r:id="rId11"/>
    <p:sldId id="284" r:id="rId12"/>
    <p:sldId id="277" r:id="rId13"/>
    <p:sldId id="287" r:id="rId14"/>
    <p:sldId id="291" r:id="rId15"/>
    <p:sldId id="288" r:id="rId16"/>
    <p:sldId id="290" r:id="rId17"/>
    <p:sldId id="289" r:id="rId18"/>
    <p:sldId id="286" r:id="rId19"/>
    <p:sldId id="292" r:id="rId20"/>
    <p:sldId id="293" r:id="rId21"/>
    <p:sldId id="294" r:id="rId22"/>
    <p:sldId id="273" r:id="rId23"/>
    <p:sldId id="295" r:id="rId24"/>
    <p:sldId id="274" r:id="rId25"/>
    <p:sldId id="275" r:id="rId26"/>
    <p:sldId id="276" r:id="rId27"/>
    <p:sldId id="297" r:id="rId28"/>
    <p:sldId id="298" r:id="rId29"/>
    <p:sldId id="299"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6" autoAdjust="0"/>
    <p:restoredTop sz="53957" autoAdjust="0"/>
  </p:normalViewPr>
  <p:slideViewPr>
    <p:cSldViewPr>
      <p:cViewPr varScale="1">
        <p:scale>
          <a:sx n="48" d="100"/>
          <a:sy n="48" d="100"/>
        </p:scale>
        <p:origin x="-247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E8979D-6E67-488E-9CD3-B7CF2D3C9E40}" type="datetimeFigureOut">
              <a:rPr lang="en-US" smtClean="0"/>
              <a:t>3/13/2015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F57FD1-E135-4664-A5BF-07D005D440B0}" type="slidenum">
              <a:rPr lang="en-US" smtClean="0"/>
              <a:t>‹#›</a:t>
            </a:fld>
            <a:endParaRPr lang="en-US"/>
          </a:p>
        </p:txBody>
      </p:sp>
    </p:spTree>
    <p:extLst>
      <p:ext uri="{BB962C8B-B14F-4D97-AF65-F5344CB8AC3E}">
        <p14:creationId xmlns:p14="http://schemas.microsoft.com/office/powerpoint/2010/main" val="1355346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4A0AB-C33A-4C83-BB70-E6C852ADA0A1}" type="datetimeFigureOut">
              <a:rPr lang="en-US" smtClean="0"/>
              <a:t>3/13/2015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AA024-0CE9-4064-B9D1-077D9C1CD259}" type="slidenum">
              <a:rPr lang="en-US" smtClean="0"/>
              <a:t>‹#›</a:t>
            </a:fld>
            <a:endParaRPr lang="en-US"/>
          </a:p>
        </p:txBody>
      </p:sp>
    </p:spTree>
    <p:extLst>
      <p:ext uri="{BB962C8B-B14F-4D97-AF65-F5344CB8AC3E}">
        <p14:creationId xmlns:p14="http://schemas.microsoft.com/office/powerpoint/2010/main" val="30208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baseline="0" dirty="0" smtClean="0"/>
              <a:t>Introduce myself, WPBF</a:t>
            </a:r>
          </a:p>
          <a:p>
            <a:pPr marL="228600" indent="-228600">
              <a:buFontTx/>
              <a:buAutoNum type="arabicPeriod"/>
            </a:pPr>
            <a:endParaRPr lang="en-US" baseline="0" dirty="0" smtClean="0"/>
          </a:p>
          <a:p>
            <a:pPr marL="228600" indent="-228600">
              <a:buFontTx/>
              <a:buAutoNum type="arabicPeriod"/>
            </a:pPr>
            <a:r>
              <a:rPr lang="en-US" baseline="0" dirty="0" smtClean="0"/>
              <a:t>What is the purpose of a children’s ministry? </a:t>
            </a:r>
          </a:p>
          <a:p>
            <a:pPr marL="685800" lvl="1" indent="-228600">
              <a:buFontTx/>
              <a:buAutoNum type="arabicPeriod"/>
            </a:pPr>
            <a:r>
              <a:rPr lang="en-US" baseline="0" dirty="0" smtClean="0"/>
              <a:t>To make a winsome and fun place that kids love to come to – and by extension to encourage their parents to attend? Well yes, but that isn’t primary purpose. </a:t>
            </a:r>
          </a:p>
          <a:p>
            <a:pPr marL="685800" lvl="1" indent="-228600">
              <a:buFontTx/>
              <a:buAutoNum type="arabicPeriod"/>
            </a:pPr>
            <a:r>
              <a:rPr lang="en-US" baseline="0" dirty="0" smtClean="0"/>
              <a:t>The primary purpose is the same as the primary purpose of the church: </a:t>
            </a:r>
          </a:p>
          <a:p>
            <a:pPr marL="1143000" lvl="2" indent="-228600">
              <a:buFontTx/>
              <a:buAutoNum type="arabicPeriod"/>
            </a:pPr>
            <a:r>
              <a:rPr lang="en-US" baseline="0" dirty="0" smtClean="0"/>
              <a:t>To make disciples. </a:t>
            </a:r>
          </a:p>
          <a:p>
            <a:pPr marL="1143000" lvl="2" indent="-228600">
              <a:buFontTx/>
              <a:buAutoNum type="arabicPeriod"/>
            </a:pPr>
            <a:endParaRPr lang="en-US" baseline="0" dirty="0" smtClean="0"/>
          </a:p>
          <a:p>
            <a:pPr marL="228600" lvl="0" indent="-228600">
              <a:buFontTx/>
              <a:buAutoNum type="arabicPeriod"/>
            </a:pPr>
            <a:r>
              <a:rPr lang="en-US" baseline="0" dirty="0" smtClean="0"/>
              <a:t>There is a growing tendency in American churches today that moves away from this primary purpose. There is a growing burden on Children’s Ministry programs to be “the best hour of that kid’s week”. To offer elaborate facilities, curriculum themed after Disney movies, and a party-like atmosphere. While these desires aren’t wrong in and of themselves, what I submit to you is that there is a higher calling in Children’s Ministry. What we do as ministers to children is a holy responsibility– and worthy of careful consideration.  </a:t>
            </a:r>
            <a:br>
              <a:rPr lang="en-US" baseline="0" dirty="0" smtClean="0"/>
            </a:br>
            <a:endParaRPr lang="en-US" baseline="0" dirty="0" smtClean="0"/>
          </a:p>
          <a:p>
            <a:pPr marL="228600" lvl="0" indent="-228600">
              <a:buFontTx/>
              <a:buAutoNum type="arabicPeriod"/>
            </a:pPr>
            <a:r>
              <a:rPr lang="en-US" baseline="0" dirty="0" smtClean="0"/>
              <a:t>The fact of the matter is our young people are </a:t>
            </a:r>
            <a:r>
              <a:rPr lang="en-US" i="1" baseline="0" dirty="0" smtClean="0"/>
              <a:t>not </a:t>
            </a:r>
            <a:r>
              <a:rPr lang="en-US" i="0" baseline="0" dirty="0" smtClean="0"/>
              <a:t>the future church. They are the current church. And if our ministry isn’t cultivating that position as part of the church family, we are really doing our children a disservice in their spiritual growth. And, we are cutting off our congregation from the valuable contributions from this group of believers. </a:t>
            </a:r>
            <a:br>
              <a:rPr lang="en-US" i="0" baseline="0" dirty="0" smtClean="0"/>
            </a:br>
            <a:endParaRPr lang="en-US" baseline="0" dirty="0" smtClean="0"/>
          </a:p>
          <a:p>
            <a:pPr marL="228600" lvl="0" indent="-228600">
              <a:buFontTx/>
              <a:buAutoNum type="arabicPeriod"/>
            </a:pPr>
            <a:endParaRPr lang="en-US" baseline="0" dirty="0" smtClean="0"/>
          </a:p>
        </p:txBody>
      </p:sp>
      <p:sp>
        <p:nvSpPr>
          <p:cNvPr id="4" name="Slide Number Placeholder 3"/>
          <p:cNvSpPr>
            <a:spLocks noGrp="1"/>
          </p:cNvSpPr>
          <p:nvPr>
            <p:ph type="sldNum" sz="quarter" idx="10"/>
          </p:nvPr>
        </p:nvSpPr>
        <p:spPr/>
        <p:txBody>
          <a:bodyPr/>
          <a:lstStyle/>
          <a:p>
            <a:fld id="{8B4AA024-0CE9-4064-B9D1-077D9C1CD259}" type="slidenum">
              <a:rPr lang="en-US" smtClean="0"/>
              <a:t>1</a:t>
            </a:fld>
            <a:endParaRPr lang="en-US"/>
          </a:p>
        </p:txBody>
      </p:sp>
    </p:spTree>
    <p:extLst>
      <p:ext uri="{BB962C8B-B14F-4D97-AF65-F5344CB8AC3E}">
        <p14:creationId xmlns:p14="http://schemas.microsoft.com/office/powerpoint/2010/main" val="407076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variation I did was</a:t>
            </a:r>
            <a:r>
              <a:rPr lang="en-US" baseline="0" dirty="0" smtClean="0"/>
              <a:t> experimenting with some other ways to pray in a focused way: </a:t>
            </a:r>
          </a:p>
          <a:p>
            <a:endParaRPr lang="en-US" baseline="0" dirty="0" smtClean="0"/>
          </a:p>
          <a:p>
            <a:pPr marL="228600" indent="-228600">
              <a:buAutoNum type="arabicPeriod"/>
            </a:pPr>
            <a:r>
              <a:rPr lang="en-US" baseline="0" dirty="0" smtClean="0"/>
              <a:t>Alphabet acrostics</a:t>
            </a:r>
          </a:p>
          <a:p>
            <a:pPr marL="228600" indent="-228600">
              <a:buAutoNum type="arabicPeriod"/>
            </a:pPr>
            <a:r>
              <a:rPr lang="en-US" baseline="0" dirty="0" smtClean="0"/>
              <a:t>Praying with scripture. This was probably too hard, but I think </a:t>
            </a:r>
            <a:r>
              <a:rPr lang="en-US" baseline="0" dirty="0" err="1" smtClean="0"/>
              <a:t>Daven</a:t>
            </a:r>
            <a:r>
              <a:rPr lang="en-US" baseline="0" dirty="0" smtClean="0"/>
              <a:t> did pretty good anyway. </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11</a:t>
            </a:fld>
            <a:endParaRPr lang="en-US"/>
          </a:p>
        </p:txBody>
      </p:sp>
    </p:spTree>
    <p:extLst>
      <p:ext uri="{BB962C8B-B14F-4D97-AF65-F5344CB8AC3E}">
        <p14:creationId xmlns:p14="http://schemas.microsoft.com/office/powerpoint/2010/main" val="58740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One of the sections of the prayer was “Adoration” and</a:t>
            </a:r>
            <a:r>
              <a:rPr lang="en-US" baseline="0" dirty="0" smtClean="0"/>
              <a:t> I realized that many of the kids did not know what to “adore” God with. They would default to “Awesome” or “Wondrous.” So we started a study on the attributes of God using A. W. Tozer’s THE KNOWLEDGE OF THE HOLY as a rubric. </a:t>
            </a:r>
          </a:p>
          <a:p>
            <a:endParaRPr lang="en-US" baseline="0" dirty="0" smtClean="0"/>
          </a:p>
          <a:p>
            <a:pPr marL="171450" indent="-171450">
              <a:buFont typeface="Arial" panose="020B0604020202020204" pitchFamily="34" charset="0"/>
              <a:buChar char="•"/>
            </a:pPr>
            <a:r>
              <a:rPr lang="en-US" dirty="0" smtClean="0"/>
              <a:t>We started the series during</a:t>
            </a:r>
            <a:r>
              <a:rPr lang="en-US" baseline="0" dirty="0" smtClean="0"/>
              <a:t> our Wednesday night program – so more of our evangelistic ministry. </a:t>
            </a:r>
          </a:p>
          <a:p>
            <a:pPr marL="171450" indent="-171450">
              <a:buFont typeface="Arial" panose="020B0604020202020204" pitchFamily="34" charset="0"/>
              <a:buChar char="•"/>
            </a:pPr>
            <a:r>
              <a:rPr lang="en-US" baseline="0" dirty="0" smtClean="0"/>
              <a:t>The series started with the concept of God being incomprehensible – just like AW Tozer starts his book. </a:t>
            </a:r>
          </a:p>
          <a:p>
            <a:pPr marL="171450" indent="-171450">
              <a:buFont typeface="Arial" panose="020B0604020202020204" pitchFamily="34" charset="0"/>
              <a:buChar char="•"/>
            </a:pPr>
            <a:r>
              <a:rPr lang="en-US" baseline="0" dirty="0" smtClean="0"/>
              <a:t>Each night, I would </a:t>
            </a:r>
          </a:p>
          <a:p>
            <a:pPr marL="628650" lvl="1" indent="-171450">
              <a:buFont typeface="Arial" panose="020B0604020202020204" pitchFamily="34" charset="0"/>
              <a:buChar char="•"/>
            </a:pPr>
            <a:r>
              <a:rPr lang="en-US" baseline="0" dirty="0" smtClean="0"/>
              <a:t>introduce the attribute, but not really define it – ask the kids to hypothesize what it meant. I would often briefly explain what it meant, but would turn to the scripture as soon as possible so that we could be informed by God’s word. </a:t>
            </a:r>
            <a:br>
              <a:rPr lang="en-US" baseline="0" dirty="0" smtClean="0"/>
            </a:br>
            <a:endParaRPr lang="en-US" baseline="0" dirty="0" smtClean="0"/>
          </a:p>
          <a:p>
            <a:pPr marL="628650" lvl="1" indent="-171450">
              <a:buFont typeface="Arial" panose="020B0604020202020204" pitchFamily="34" charset="0"/>
              <a:buChar char="•"/>
            </a:pPr>
            <a:r>
              <a:rPr lang="en-US" baseline="0" dirty="0" smtClean="0"/>
              <a:t>Hand out 3x5 cards that had verses that told us about the attribute for the kids to look up and read (they really liked this)</a:t>
            </a: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1 Samuel 15:29</a:t>
            </a:r>
            <a:r>
              <a:rPr lang="en-US" sz="1200" kern="1200" dirty="0" smtClean="0">
                <a:solidFill>
                  <a:schemeClr val="tx1"/>
                </a:solidFill>
                <a:effectLst/>
                <a:latin typeface="+mn-lt"/>
                <a:ea typeface="+mn-ea"/>
                <a:cs typeface="+mn-cs"/>
              </a:rPr>
              <a:t> “And also the Glory of Israel will not lie or change His mind; </a:t>
            </a:r>
            <a:r>
              <a:rPr lang="en-US" sz="1200" i="1" kern="1200" dirty="0" smtClean="0">
                <a:solidFill>
                  <a:schemeClr val="tx1"/>
                </a:solidFill>
                <a:effectLst/>
                <a:latin typeface="+mn-lt"/>
                <a:ea typeface="+mn-ea"/>
                <a:cs typeface="+mn-cs"/>
              </a:rPr>
              <a:t>for He is not a man that He should change His mind.</a:t>
            </a:r>
            <a:r>
              <a:rPr lang="en-US" sz="1200" kern="1200" dirty="0" smtClean="0">
                <a:solidFill>
                  <a:schemeClr val="tx1"/>
                </a:solidFill>
                <a:effectLst/>
                <a:latin typeface="+mn-lt"/>
                <a:ea typeface="+mn-ea"/>
                <a:cs typeface="+mn-cs"/>
              </a:rPr>
              <a:t>” </a:t>
            </a: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James 1:17 </a:t>
            </a:r>
            <a:r>
              <a:rPr lang="en-US" sz="1200" kern="1200" dirty="0" smtClean="0">
                <a:solidFill>
                  <a:schemeClr val="tx1"/>
                </a:solidFill>
                <a:effectLst/>
                <a:latin typeface="+mn-lt"/>
                <a:ea typeface="+mn-ea"/>
                <a:cs typeface="+mn-cs"/>
              </a:rPr>
              <a:t>“Every good and perfect gift is from above, coming down from the Father of the heavenly lights, </a:t>
            </a:r>
            <a:r>
              <a:rPr lang="en-US" sz="1200" i="1" kern="1200" dirty="0" smtClean="0">
                <a:solidFill>
                  <a:schemeClr val="tx1"/>
                </a:solidFill>
                <a:effectLst/>
                <a:latin typeface="+mn-lt"/>
                <a:ea typeface="+mn-ea"/>
                <a:cs typeface="+mn-cs"/>
              </a:rPr>
              <a:t>who does not change like shifting shadows</a:t>
            </a:r>
            <a:r>
              <a:rPr lang="en-US" sz="1200" kern="1200" dirty="0" smtClean="0">
                <a:solidFill>
                  <a:schemeClr val="tx1"/>
                </a:solidFill>
                <a:effectLst/>
                <a:latin typeface="+mn-lt"/>
                <a:ea typeface="+mn-ea"/>
                <a:cs typeface="+mn-cs"/>
              </a:rPr>
              <a:t>.”</a:t>
            </a: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Hebrews 13:8 </a:t>
            </a:r>
            <a:r>
              <a:rPr lang="en-US" sz="1200" kern="1200" dirty="0" smtClean="0">
                <a:solidFill>
                  <a:schemeClr val="tx1"/>
                </a:solidFill>
                <a:effectLst/>
                <a:latin typeface="+mn-lt"/>
                <a:ea typeface="+mn-ea"/>
                <a:cs typeface="+mn-cs"/>
              </a:rPr>
              <a:t>“Jesus Christ </a:t>
            </a:r>
            <a:r>
              <a:rPr lang="en-US" sz="1200" i="1" kern="1200" dirty="0" smtClean="0">
                <a:solidFill>
                  <a:schemeClr val="tx1"/>
                </a:solidFill>
                <a:effectLst/>
                <a:latin typeface="+mn-lt"/>
                <a:ea typeface="+mn-ea"/>
                <a:cs typeface="+mn-cs"/>
              </a:rPr>
              <a:t>is the same</a:t>
            </a:r>
            <a:r>
              <a:rPr lang="en-US" sz="1200" kern="1200" dirty="0" smtClean="0">
                <a:solidFill>
                  <a:schemeClr val="tx1"/>
                </a:solidFill>
                <a:effectLst/>
                <a:latin typeface="+mn-lt"/>
                <a:ea typeface="+mn-ea"/>
                <a:cs typeface="+mn-cs"/>
              </a:rPr>
              <a:t> yesterday and today and forever”</a:t>
            </a: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Malachi 3:6 </a:t>
            </a:r>
            <a:r>
              <a:rPr lang="en-US" sz="1200" kern="1200" dirty="0" smtClean="0">
                <a:solidFill>
                  <a:schemeClr val="tx1"/>
                </a:solidFill>
                <a:effectLst/>
                <a:latin typeface="+mn-lt"/>
                <a:ea typeface="+mn-ea"/>
                <a:cs typeface="+mn-cs"/>
              </a:rPr>
              <a:t>“I the Lord </a:t>
            </a:r>
            <a:r>
              <a:rPr lang="en-US" sz="1200" i="1" kern="1200" dirty="0" smtClean="0">
                <a:solidFill>
                  <a:schemeClr val="tx1"/>
                </a:solidFill>
                <a:effectLst/>
                <a:latin typeface="+mn-lt"/>
                <a:ea typeface="+mn-ea"/>
                <a:cs typeface="+mn-cs"/>
              </a:rPr>
              <a:t>do not change</a:t>
            </a:r>
            <a:r>
              <a:rPr lang="en-US" sz="1200" kern="1200" dirty="0" smtClean="0">
                <a:solidFill>
                  <a:schemeClr val="tx1"/>
                </a:solidFill>
                <a:effectLst/>
                <a:latin typeface="+mn-lt"/>
                <a:ea typeface="+mn-ea"/>
                <a:cs typeface="+mn-cs"/>
              </a:rPr>
              <a:t>. So you, the descendants of Jacob, are not destroyed.”</a:t>
            </a: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Numbers 23:19 </a:t>
            </a:r>
            <a:r>
              <a:rPr lang="en-US" sz="1200" kern="1200" dirty="0" smtClean="0">
                <a:solidFill>
                  <a:schemeClr val="tx1"/>
                </a:solidFill>
                <a:effectLst/>
                <a:latin typeface="+mn-lt"/>
                <a:ea typeface="+mn-ea"/>
                <a:cs typeface="+mn-cs"/>
              </a:rPr>
              <a:t>“God is not human, that he should lie, not a human being, that he should change his mind</a:t>
            </a:r>
            <a:r>
              <a:rPr lang="en-US" sz="1200" i="1" kern="1200" dirty="0" smtClean="0">
                <a:solidFill>
                  <a:schemeClr val="tx1"/>
                </a:solidFill>
                <a:effectLst/>
                <a:latin typeface="+mn-lt"/>
                <a:ea typeface="+mn-ea"/>
                <a:cs typeface="+mn-cs"/>
              </a:rPr>
              <a:t>. Does he speak and then not act? Does he promise and not fulfill</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endParaRPr lang="en-US" baseline="0" dirty="0" smtClean="0"/>
          </a:p>
          <a:p>
            <a:pPr marL="628650" lvl="1" indent="-171450">
              <a:buFont typeface="Arial" panose="020B0604020202020204" pitchFamily="34" charset="0"/>
              <a:buChar char="•"/>
            </a:pPr>
            <a:r>
              <a:rPr lang="en-US" baseline="0" dirty="0" smtClean="0"/>
              <a:t>After they would read each verse, we would get a clearer understanding of what the attribute meant. I tried to ask simple questions to test understanding: “So if God is Holy today, will he still be Holy tomorrow?”</a:t>
            </a:r>
            <a:br>
              <a:rPr lang="en-US" baseline="0" dirty="0" smtClean="0"/>
            </a:br>
            <a:endParaRPr lang="en-US" baseline="0" dirty="0" smtClean="0"/>
          </a:p>
          <a:p>
            <a:pPr marL="628650" lvl="1" indent="-171450">
              <a:buFont typeface="Arial" panose="020B0604020202020204" pitchFamily="34" charset="0"/>
              <a:buChar char="•"/>
            </a:pPr>
            <a:r>
              <a:rPr lang="en-US" baseline="0" dirty="0" smtClean="0"/>
              <a:t>At this point, I would spell the definition out as clearly as possible: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God never differs from himself</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God never changes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He has never been less holy (or sovereign, powerful, gracious, etc.) than he is now</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Used discussion questions to parse out the nuance: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Can God accidentally say one thing and do another? Or make a promise that he doesn’t keep? (No, God is not like us – he is creator – and thus, he will not ever change his mind or lie.)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Can we trust God to keep his promises to us? (Yes, completely. He is not inconstant.)</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Is the God that created the universe the same God we pray to? (yes!)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Is the Jesus we know in our hearts the same Jesus that walked on the earth and died on the cross? (yes!) </a:t>
            </a:r>
          </a:p>
          <a:p>
            <a:pPr marL="1085850" lvl="2"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Then</a:t>
            </a:r>
            <a:r>
              <a:rPr lang="en-US" sz="1200" kern="1200" baseline="0" dirty="0" smtClean="0">
                <a:solidFill>
                  <a:schemeClr val="tx1"/>
                </a:solidFill>
                <a:effectLst/>
                <a:latin typeface="+mn-lt"/>
                <a:ea typeface="+mn-ea"/>
                <a:cs typeface="+mn-cs"/>
              </a:rPr>
              <a:t>, when applicable, I would point out possible applications: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Why is it comforting to know that God will never change? (We can trust his promises. We can be confident that we are truly justified by his grace, because we know that the standards won’t change tomorrow.)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How can we be more godly by not changing? (Being more trustworthy, faithful, not letting emotions and moods control us)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What happens when we don’t trust that God is unchanging? </a:t>
            </a:r>
          </a:p>
          <a:p>
            <a:pPr marL="914400" lvl="2"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Younger Kids: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What kinds of things change? (seasons, animals, people)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How do you change? (grow older/bigger, learn new things, change your mind about preferences)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God never changes. He never needs to learn something new, he never changes his mind.</a:t>
            </a:r>
          </a:p>
          <a:p>
            <a:pPr marL="1085850" lvl="2"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the end, I liked to pray</a:t>
            </a:r>
            <a:r>
              <a:rPr lang="en-US" sz="1200" kern="1200" baseline="0" dirty="0" smtClean="0">
                <a:solidFill>
                  <a:schemeClr val="tx1"/>
                </a:solidFill>
                <a:effectLst/>
                <a:latin typeface="+mn-lt"/>
                <a:ea typeface="+mn-ea"/>
                <a:cs typeface="+mn-cs"/>
              </a:rPr>
              <a:t> using the attribute as a focus. I didn’t tell them this, but I would use the ACTS model: </a:t>
            </a:r>
          </a:p>
          <a:p>
            <a:pPr marL="1085850" lvl="2" indent="-171450">
              <a:buFont typeface="Arial" panose="020B0604020202020204" pitchFamily="34" charset="0"/>
              <a:buChar char="•"/>
            </a:pPr>
            <a:r>
              <a:rPr lang="en-US" sz="1200" kern="1200" baseline="0" dirty="0" smtClean="0">
                <a:solidFill>
                  <a:schemeClr val="tx1"/>
                </a:solidFill>
                <a:effectLst/>
                <a:latin typeface="+mn-lt"/>
                <a:ea typeface="+mn-ea"/>
                <a:cs typeface="+mn-cs"/>
              </a:rPr>
              <a:t>Adoration: </a:t>
            </a:r>
          </a:p>
          <a:p>
            <a:pPr marL="1543050" lvl="3" indent="-171450">
              <a:buFont typeface="Arial" panose="020B0604020202020204" pitchFamily="34" charset="0"/>
              <a:buChar char="•"/>
            </a:pPr>
            <a:r>
              <a:rPr lang="en-US" sz="1200" kern="1200" baseline="0" dirty="0" smtClean="0">
                <a:solidFill>
                  <a:schemeClr val="tx1"/>
                </a:solidFill>
                <a:effectLst/>
                <a:latin typeface="+mn-lt"/>
                <a:ea typeface="+mn-ea"/>
                <a:cs typeface="+mn-cs"/>
              </a:rPr>
              <a:t>God you never change. </a:t>
            </a:r>
          </a:p>
          <a:p>
            <a:pPr marL="1543050" lvl="3" indent="-171450">
              <a:buFont typeface="Arial" panose="020B0604020202020204" pitchFamily="34" charset="0"/>
              <a:buChar char="•"/>
            </a:pPr>
            <a:r>
              <a:rPr lang="en-US" sz="1200" kern="1200" baseline="0" dirty="0" smtClean="0">
                <a:solidFill>
                  <a:schemeClr val="tx1"/>
                </a:solidFill>
                <a:effectLst/>
                <a:latin typeface="+mn-lt"/>
                <a:ea typeface="+mn-ea"/>
                <a:cs typeface="+mn-cs"/>
              </a:rPr>
              <a:t>You are the same yesterday, today, and forever</a:t>
            </a:r>
          </a:p>
          <a:p>
            <a:pPr marL="1085850" lvl="2" indent="-171450">
              <a:buFont typeface="Arial" panose="020B0604020202020204" pitchFamily="34" charset="0"/>
              <a:buChar char="•"/>
            </a:pPr>
            <a:r>
              <a:rPr lang="en-US" sz="1200" kern="1200" baseline="0" dirty="0" smtClean="0">
                <a:solidFill>
                  <a:schemeClr val="tx1"/>
                </a:solidFill>
                <a:effectLst/>
                <a:latin typeface="+mn-lt"/>
                <a:ea typeface="+mn-ea"/>
                <a:cs typeface="+mn-cs"/>
              </a:rPr>
              <a:t>Confession</a:t>
            </a:r>
          </a:p>
          <a:p>
            <a:pPr marL="1543050" lvl="3" indent="-171450">
              <a:buFont typeface="Arial" panose="020B0604020202020204" pitchFamily="34" charset="0"/>
              <a:buChar char="•"/>
            </a:pPr>
            <a:r>
              <a:rPr lang="en-US" sz="1200" kern="1200" baseline="0" dirty="0" smtClean="0">
                <a:solidFill>
                  <a:schemeClr val="tx1"/>
                </a:solidFill>
                <a:effectLst/>
                <a:latin typeface="+mn-lt"/>
                <a:ea typeface="+mn-ea"/>
                <a:cs typeface="+mn-cs"/>
              </a:rPr>
              <a:t>Help me to trust that you are always faithful</a:t>
            </a:r>
          </a:p>
          <a:p>
            <a:pPr marL="1543050" lvl="3" indent="-171450">
              <a:buFont typeface="Arial" panose="020B0604020202020204" pitchFamily="34" charset="0"/>
              <a:buChar char="•"/>
            </a:pPr>
            <a:r>
              <a:rPr lang="en-US" sz="1200" kern="1200" baseline="0" dirty="0" smtClean="0">
                <a:solidFill>
                  <a:schemeClr val="tx1"/>
                </a:solidFill>
                <a:effectLst/>
                <a:latin typeface="+mn-lt"/>
                <a:ea typeface="+mn-ea"/>
                <a:cs typeface="+mn-cs"/>
              </a:rPr>
              <a:t>Help me to be trustworthy and faithful like you. </a:t>
            </a:r>
          </a:p>
          <a:p>
            <a:pPr marL="1085850" lvl="2" indent="-171450">
              <a:buFont typeface="Arial" panose="020B0604020202020204" pitchFamily="34" charset="0"/>
              <a:buChar char="•"/>
            </a:pPr>
            <a:r>
              <a:rPr lang="en-US" sz="1200" kern="1200" baseline="0" dirty="0" smtClean="0">
                <a:solidFill>
                  <a:schemeClr val="tx1"/>
                </a:solidFill>
                <a:effectLst/>
                <a:latin typeface="+mn-lt"/>
                <a:ea typeface="+mn-ea"/>
                <a:cs typeface="+mn-cs"/>
              </a:rPr>
              <a:t>Thanksgiving: </a:t>
            </a:r>
          </a:p>
          <a:p>
            <a:pPr marL="1543050" lvl="3" indent="-171450">
              <a:buFont typeface="Arial" panose="020B0604020202020204" pitchFamily="34" charset="0"/>
              <a:buChar char="•"/>
            </a:pPr>
            <a:r>
              <a:rPr lang="en-US" sz="1200" kern="1200" baseline="0" dirty="0" smtClean="0">
                <a:solidFill>
                  <a:schemeClr val="tx1"/>
                </a:solidFill>
                <a:effectLst/>
                <a:latin typeface="+mn-lt"/>
                <a:ea typeface="+mn-ea"/>
                <a:cs typeface="+mn-cs"/>
              </a:rPr>
              <a:t>Thank you for always keeping your promises</a:t>
            </a:r>
          </a:p>
          <a:p>
            <a:pPr marL="1543050" lvl="3" indent="-171450">
              <a:buFont typeface="Arial" panose="020B0604020202020204" pitchFamily="34" charset="0"/>
              <a:buChar char="•"/>
            </a:pPr>
            <a:r>
              <a:rPr lang="en-US" sz="1200" kern="1200" baseline="0" dirty="0" smtClean="0">
                <a:solidFill>
                  <a:schemeClr val="tx1"/>
                </a:solidFill>
                <a:effectLst/>
                <a:latin typeface="+mn-lt"/>
                <a:ea typeface="+mn-ea"/>
                <a:cs typeface="+mn-cs"/>
              </a:rPr>
              <a:t>Thank you for always taking care of us. </a:t>
            </a:r>
          </a:p>
          <a:p>
            <a:pPr marL="1543050" lvl="3"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12</a:t>
            </a:fld>
            <a:endParaRPr lang="en-US"/>
          </a:p>
        </p:txBody>
      </p:sp>
    </p:spTree>
    <p:extLst>
      <p:ext uri="{BB962C8B-B14F-4D97-AF65-F5344CB8AC3E}">
        <p14:creationId xmlns:p14="http://schemas.microsoft.com/office/powerpoint/2010/main" val="222935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Don’t run from the complexity. </a:t>
            </a:r>
          </a:p>
          <a:p>
            <a:pPr marL="171450" indent="-171450">
              <a:buFont typeface="Arial" panose="020B0604020202020204" pitchFamily="34" charset="0"/>
              <a:buChar char="•"/>
            </a:pPr>
            <a:r>
              <a:rPr lang="en-US" baseline="0" dirty="0" smtClean="0"/>
              <a:t>Embrace mystery. </a:t>
            </a:r>
          </a:p>
          <a:p>
            <a:pPr marL="628650" lvl="1" indent="-171450">
              <a:buFont typeface="Arial" panose="020B0604020202020204" pitchFamily="34" charset="0"/>
              <a:buChar char="•"/>
            </a:pPr>
            <a:r>
              <a:rPr lang="en-US" baseline="0" dirty="0" smtClean="0"/>
              <a:t>God’s sovereignty and our responsibility for salvation</a:t>
            </a:r>
          </a:p>
          <a:p>
            <a:pPr marL="628650" lvl="1" indent="-171450">
              <a:buFont typeface="Arial" panose="020B0604020202020204" pitchFamily="34" charset="0"/>
              <a:buChar char="•"/>
            </a:pPr>
            <a:r>
              <a:rPr lang="en-US" baseline="0" dirty="0" smtClean="0"/>
              <a:t>Trinity</a:t>
            </a:r>
          </a:p>
          <a:p>
            <a:pPr marL="628650" lvl="1" indent="-171450">
              <a:buFont typeface="Arial" panose="020B0604020202020204" pitchFamily="34" charset="0"/>
              <a:buChar char="•"/>
            </a:pPr>
            <a:r>
              <a:rPr lang="en-US" baseline="0" dirty="0" smtClean="0"/>
              <a:t>Incarnation</a:t>
            </a:r>
          </a:p>
          <a:p>
            <a:pPr marL="628650" lvl="1" indent="-171450">
              <a:buFont typeface="Arial" panose="020B0604020202020204" pitchFamily="34" charset="0"/>
              <a:buChar char="•"/>
            </a:pPr>
            <a:r>
              <a:rPr lang="en-US" baseline="0" dirty="0" smtClean="0"/>
              <a:t>Inspiration of the scripture. </a:t>
            </a:r>
          </a:p>
          <a:p>
            <a:pPr marL="171450" lvl="0" indent="-171450">
              <a:buFont typeface="Arial" panose="020B0604020202020204" pitchFamily="34" charset="0"/>
              <a:buChar char="•"/>
            </a:pPr>
            <a:r>
              <a:rPr lang="en-US" baseline="0" dirty="0" smtClean="0"/>
              <a:t>Answer any question. </a:t>
            </a:r>
          </a:p>
          <a:p>
            <a:pPr marL="628650" lvl="1"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B4AA024-0CE9-4064-B9D1-077D9C1CD259}" type="slidenum">
              <a:rPr lang="en-US" smtClean="0"/>
              <a:t>13</a:t>
            </a:fld>
            <a:endParaRPr lang="en-US"/>
          </a:p>
        </p:txBody>
      </p:sp>
    </p:spTree>
    <p:extLst>
      <p:ext uri="{BB962C8B-B14F-4D97-AF65-F5344CB8AC3E}">
        <p14:creationId xmlns:p14="http://schemas.microsoft.com/office/powerpoint/2010/main" val="222935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made posters of all of the attributes, and they are posted on the wall so that we can refer to them in our lessons. They are downloadable on the resources webpage.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14</a:t>
            </a:fld>
            <a:endParaRPr lang="en-US"/>
          </a:p>
        </p:txBody>
      </p:sp>
    </p:spTree>
    <p:extLst>
      <p:ext uri="{BB962C8B-B14F-4D97-AF65-F5344CB8AC3E}">
        <p14:creationId xmlns:p14="http://schemas.microsoft.com/office/powerpoint/2010/main" val="222935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close ups of</a:t>
            </a:r>
            <a:r>
              <a:rPr lang="en-US" baseline="0" dirty="0" smtClean="0"/>
              <a:t> the posters.</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15</a:t>
            </a:fld>
            <a:endParaRPr lang="en-US"/>
          </a:p>
        </p:txBody>
      </p:sp>
    </p:spTree>
    <p:extLst>
      <p:ext uri="{BB962C8B-B14F-4D97-AF65-F5344CB8AC3E}">
        <p14:creationId xmlns:p14="http://schemas.microsoft.com/office/powerpoint/2010/main" val="2229352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16</a:t>
            </a:fld>
            <a:endParaRPr lang="en-US"/>
          </a:p>
        </p:txBody>
      </p:sp>
    </p:spTree>
    <p:extLst>
      <p:ext uri="{BB962C8B-B14F-4D97-AF65-F5344CB8AC3E}">
        <p14:creationId xmlns:p14="http://schemas.microsoft.com/office/powerpoint/2010/main" val="222935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17</a:t>
            </a:fld>
            <a:endParaRPr lang="en-US"/>
          </a:p>
        </p:txBody>
      </p:sp>
    </p:spTree>
    <p:extLst>
      <p:ext uri="{BB962C8B-B14F-4D97-AF65-F5344CB8AC3E}">
        <p14:creationId xmlns:p14="http://schemas.microsoft.com/office/powerpoint/2010/main" val="222935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prayer entry written after we studied some</a:t>
            </a:r>
            <a:r>
              <a:rPr lang="en-US" baseline="0" dirty="0" smtClean="0"/>
              <a:t> of the attributes. </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18</a:t>
            </a:fld>
            <a:endParaRPr lang="en-US"/>
          </a:p>
        </p:txBody>
      </p:sp>
    </p:spTree>
    <p:extLst>
      <p:ext uri="{BB962C8B-B14F-4D97-AF65-F5344CB8AC3E}">
        <p14:creationId xmlns:p14="http://schemas.microsoft.com/office/powerpoint/2010/main" val="271926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tool I</a:t>
            </a:r>
            <a:r>
              <a:rPr lang="en-US" baseline="0" dirty="0" smtClean="0"/>
              <a:t> use for learning theology is catechisms and creeds. </a:t>
            </a:r>
          </a:p>
          <a:p>
            <a:pPr marL="228600" indent="-228600">
              <a:buAutoNum type="arabicPeriod"/>
            </a:pPr>
            <a:r>
              <a:rPr lang="en-US" baseline="0" dirty="0" smtClean="0"/>
              <a:t>Not necessarily Catholic, don’t be afraid of them, but use caution</a:t>
            </a:r>
          </a:p>
          <a:p>
            <a:pPr marL="685800" lvl="1" indent="-228600">
              <a:buAutoNum type="arabicPeriod"/>
            </a:pPr>
            <a:r>
              <a:rPr lang="en-US" baseline="0" dirty="0" smtClean="0"/>
              <a:t>You want to be careful with extra-biblical literature. I would never want to memorize more catechisms that we memorize scripture. I also often remind the kids that this isn’t in the Bible, it is written by a man, but it is a summary of what we believe based on the Bible.</a:t>
            </a:r>
          </a:p>
          <a:p>
            <a:pPr marL="685800" lvl="1" indent="-228600">
              <a:buAutoNum type="arabicPeriod"/>
            </a:pPr>
            <a:r>
              <a:rPr lang="en-US" baseline="0" dirty="0" smtClean="0"/>
              <a:t>What a catechism is useful for is remembering and understanding key concepts that we understand from our interpretation of the Bible as a whole; concepts that do not have just one verse that covers it in totality.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catechism we use is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written by Timothy Keller and Sam </a:t>
            </a:r>
            <a:r>
              <a:rPr lang="en-US" baseline="0" dirty="0" err="1" smtClean="0"/>
              <a:t>Shammas</a:t>
            </a:r>
            <a:r>
              <a:rPr lang="en-US" baseline="0" dirty="0" smtClean="0"/>
              <a:t>.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Question/Answers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Adult version and Children’s versions</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8B4AA024-0CE9-4064-B9D1-077D9C1CD259}" type="slidenum">
              <a:rPr lang="en-US" smtClean="0"/>
              <a:t>19</a:t>
            </a:fld>
            <a:endParaRPr lang="en-US"/>
          </a:p>
        </p:txBody>
      </p:sp>
    </p:spTree>
    <p:extLst>
      <p:ext uri="{BB962C8B-B14F-4D97-AF65-F5344CB8AC3E}">
        <p14:creationId xmlns:p14="http://schemas.microsoft.com/office/powerpoint/2010/main" val="2229352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made a poster for each question and hung them on the wall (available</a:t>
            </a:r>
            <a:r>
              <a:rPr lang="en-US" baseline="0" dirty="0" smtClean="0"/>
              <a:t> at resources) also, the New City Catechism has a nice </a:t>
            </a:r>
            <a:r>
              <a:rPr lang="en-US" baseline="0" dirty="0" err="1" smtClean="0"/>
              <a:t>ipad</a:t>
            </a:r>
            <a:r>
              <a:rPr lang="en-US" baseline="0" dirty="0" smtClean="0"/>
              <a:t> app. </a:t>
            </a:r>
          </a:p>
        </p:txBody>
      </p:sp>
      <p:sp>
        <p:nvSpPr>
          <p:cNvPr id="4" name="Slide Number Placeholder 3"/>
          <p:cNvSpPr>
            <a:spLocks noGrp="1"/>
          </p:cNvSpPr>
          <p:nvPr>
            <p:ph type="sldNum" sz="quarter" idx="10"/>
          </p:nvPr>
        </p:nvSpPr>
        <p:spPr/>
        <p:txBody>
          <a:bodyPr/>
          <a:lstStyle/>
          <a:p>
            <a:fld id="{8B4AA024-0CE9-4064-B9D1-077D9C1CD259}" type="slidenum">
              <a:rPr lang="en-US" smtClean="0"/>
              <a:t>20</a:t>
            </a:fld>
            <a:endParaRPr lang="en-US"/>
          </a:p>
        </p:txBody>
      </p:sp>
    </p:spTree>
    <p:extLst>
      <p:ext uri="{BB962C8B-B14F-4D97-AF65-F5344CB8AC3E}">
        <p14:creationId xmlns:p14="http://schemas.microsoft.com/office/powerpoint/2010/main" val="222935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kids are part of the current church, it</a:t>
            </a:r>
            <a:r>
              <a:rPr lang="en-US" baseline="0" dirty="0" smtClean="0"/>
              <a:t> is just as important – maybe more – that they are </a:t>
            </a:r>
            <a:r>
              <a:rPr lang="en-US" baseline="0" dirty="0" err="1" smtClean="0"/>
              <a:t>discipled</a:t>
            </a:r>
            <a:r>
              <a:rPr lang="en-US" baseline="0" dirty="0" smtClean="0"/>
              <a:t> as it is for the adults.</a:t>
            </a:r>
          </a:p>
          <a:p>
            <a:endParaRPr lang="en-US" baseline="0" dirty="0" smtClean="0"/>
          </a:p>
          <a:p>
            <a:r>
              <a:rPr lang="en-US" baseline="0" dirty="0" smtClean="0"/>
              <a:t>The meta (or hidden) </a:t>
            </a:r>
            <a:r>
              <a:rPr lang="en-US" baseline="0" dirty="0" smtClean="0"/>
              <a:t>curriculum </a:t>
            </a:r>
            <a:r>
              <a:rPr lang="en-US" baseline="0" dirty="0" smtClean="0"/>
              <a:t>of teaching is the aspects of teaching that are implicit; usually unintentional that plays a role in constructing a learner’s image of self, others, and the world. </a:t>
            </a:r>
          </a:p>
          <a:p>
            <a:pPr marL="171450" indent="-171450">
              <a:buFont typeface="Arial" panose="020B0604020202020204" pitchFamily="34" charset="0"/>
              <a:buChar char="•"/>
            </a:pPr>
            <a:r>
              <a:rPr lang="en-US" baseline="0" dirty="0" smtClean="0"/>
              <a:t>Example: If a school publicly rewards students who do well on a math test, but not on writing papers, the students could learn that math is more important than writing. </a:t>
            </a:r>
          </a:p>
          <a:p>
            <a:pPr marL="171450" indent="-171450">
              <a:buFont typeface="Arial" panose="020B0604020202020204" pitchFamily="34" charset="0"/>
              <a:buChar char="•"/>
            </a:pPr>
            <a:r>
              <a:rPr lang="en-US" baseline="0" dirty="0" smtClean="0"/>
              <a:t>No matter what your values are, they will show in your teaching </a:t>
            </a:r>
          </a:p>
          <a:p>
            <a:pPr marL="171450" indent="-171450">
              <a:buFont typeface="Arial" panose="020B0604020202020204" pitchFamily="34" charset="0"/>
              <a:buChar char="•"/>
            </a:pPr>
            <a:r>
              <a:rPr lang="en-US" baseline="0" dirty="0" smtClean="0"/>
              <a:t>What we teach is just as important is how we teach it. What do kids learn by what/how we teach them? This is called the meta curriculum. </a:t>
            </a:r>
          </a:p>
          <a:p>
            <a:endParaRPr lang="en-US" baseline="0" dirty="0" smtClean="0"/>
          </a:p>
          <a:p>
            <a:r>
              <a:rPr lang="en-US" baseline="0" dirty="0" smtClean="0"/>
              <a:t>We shouldn’t lose sight of the purpose of our ministry – to make disciples (no matter the age). For the purpose of this presentation, I am going to look at discipleship by describing disciplines of the Christian faith. By this, children in our ministry should be: </a:t>
            </a:r>
          </a:p>
          <a:p>
            <a:pPr marL="171450" indent="-171450">
              <a:buFont typeface="Arial" panose="020B0604020202020204" pitchFamily="34" charset="0"/>
              <a:buChar char="•"/>
            </a:pPr>
            <a:r>
              <a:rPr lang="en-US" baseline="0" dirty="0" smtClean="0"/>
              <a:t>Learning how to study the Bible</a:t>
            </a:r>
          </a:p>
          <a:p>
            <a:pPr marL="171450" indent="-171450">
              <a:buFont typeface="Arial" panose="020B0604020202020204" pitchFamily="34" charset="0"/>
              <a:buChar char="•"/>
            </a:pPr>
            <a:r>
              <a:rPr lang="en-US" baseline="0" dirty="0" smtClean="0"/>
              <a:t>Learning how to pray</a:t>
            </a:r>
          </a:p>
          <a:p>
            <a:pPr marL="171450" indent="-171450">
              <a:buFont typeface="Arial" panose="020B0604020202020204" pitchFamily="34" charset="0"/>
              <a:buChar char="•"/>
            </a:pPr>
            <a:r>
              <a:rPr lang="en-US" baseline="0" dirty="0" smtClean="0"/>
              <a:t>Learning how to think </a:t>
            </a:r>
          </a:p>
          <a:p>
            <a:pPr marL="171450" indent="-171450">
              <a:buFont typeface="Arial" panose="020B0604020202020204" pitchFamily="34" charset="0"/>
              <a:buChar char="•"/>
            </a:pPr>
            <a:r>
              <a:rPr lang="en-US" baseline="0" dirty="0" smtClean="0"/>
              <a:t>Learning how to serve</a:t>
            </a:r>
          </a:p>
          <a:p>
            <a:pPr marL="171450" indent="-171450">
              <a:buFont typeface="Arial" panose="020B0604020202020204" pitchFamily="34" charset="0"/>
              <a:buChar char="•"/>
            </a:pPr>
            <a:r>
              <a:rPr lang="en-US" baseline="0" dirty="0" smtClean="0"/>
              <a:t>Learning how to worship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This is my position – but the </a:t>
            </a:r>
            <a:r>
              <a:rPr lang="en-US" baseline="0" dirty="0" err="1" smtClean="0"/>
              <a:t>lionshare</a:t>
            </a:r>
            <a:r>
              <a:rPr lang="en-US" baseline="0" dirty="0" smtClean="0"/>
              <a:t> of this presentation is going to be focused on the rubber-meets-the-road practical “how-</a:t>
            </a:r>
            <a:r>
              <a:rPr lang="en-US" baseline="0" dirty="0" err="1" smtClean="0"/>
              <a:t>tos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2</a:t>
            </a:fld>
            <a:endParaRPr lang="en-US"/>
          </a:p>
        </p:txBody>
      </p:sp>
    </p:spTree>
    <p:extLst>
      <p:ext uri="{BB962C8B-B14F-4D97-AF65-F5344CB8AC3E}">
        <p14:creationId xmlns:p14="http://schemas.microsoft.com/office/powerpoint/2010/main" val="320254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questions with</a:t>
            </a:r>
            <a:r>
              <a:rPr lang="en-US" baseline="0" dirty="0" smtClean="0"/>
              <a:t> good answers. </a:t>
            </a:r>
          </a:p>
        </p:txBody>
      </p:sp>
      <p:sp>
        <p:nvSpPr>
          <p:cNvPr id="4" name="Slide Number Placeholder 3"/>
          <p:cNvSpPr>
            <a:spLocks noGrp="1"/>
          </p:cNvSpPr>
          <p:nvPr>
            <p:ph type="sldNum" sz="quarter" idx="10"/>
          </p:nvPr>
        </p:nvSpPr>
        <p:spPr/>
        <p:txBody>
          <a:bodyPr/>
          <a:lstStyle/>
          <a:p>
            <a:fld id="{8B4AA024-0CE9-4064-B9D1-077D9C1CD259}" type="slidenum">
              <a:rPr lang="en-US" smtClean="0"/>
              <a:t>21</a:t>
            </a:fld>
            <a:endParaRPr lang="en-US"/>
          </a:p>
        </p:txBody>
      </p:sp>
    </p:spTree>
    <p:extLst>
      <p:ext uri="{BB962C8B-B14F-4D97-AF65-F5344CB8AC3E}">
        <p14:creationId xmlns:p14="http://schemas.microsoft.com/office/powerpoint/2010/main" val="2229352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Memorizing scripture is a huge part of our children’s ministry.</a:t>
            </a:r>
            <a:r>
              <a:rPr lang="en-US" baseline="0" dirty="0" smtClean="0"/>
              <a:t> All of our Children’s ministries include a portion of Memorizing Scripture</a:t>
            </a:r>
          </a:p>
          <a:p>
            <a:pPr marL="628650" lvl="1" indent="-171450">
              <a:buFont typeface="Arial" panose="020B0604020202020204" pitchFamily="34" charset="0"/>
              <a:buChar char="•"/>
            </a:pPr>
            <a:r>
              <a:rPr lang="en-US" baseline="0" dirty="0" smtClean="0"/>
              <a:t>Hiding God’s word in our hearts (that we might not sin)</a:t>
            </a:r>
          </a:p>
          <a:p>
            <a:pPr marL="628650" lvl="1" indent="-171450">
              <a:buFont typeface="Arial" panose="020B0604020202020204" pitchFamily="34" charset="0"/>
              <a:buChar char="•"/>
            </a:pPr>
            <a:r>
              <a:rPr lang="en-US" baseline="0" dirty="0" smtClean="0"/>
              <a:t>The Holy Spirit can use later in life - Be still and I know I am God (story)</a:t>
            </a:r>
          </a:p>
          <a:p>
            <a:pPr marL="628650" lvl="1" indent="-171450">
              <a:buFont typeface="Arial" panose="020B0604020202020204" pitchFamily="34" charset="0"/>
              <a:buChar char="•"/>
            </a:pPr>
            <a:r>
              <a:rPr lang="en-US" baseline="0" dirty="0" smtClean="0"/>
              <a:t>Some fringe benefits </a:t>
            </a:r>
          </a:p>
          <a:p>
            <a:pPr marL="1085850" lvl="2" indent="-171450">
              <a:buFont typeface="Arial" panose="020B0604020202020204" pitchFamily="34" charset="0"/>
              <a:buChar char="•"/>
            </a:pPr>
            <a:r>
              <a:rPr lang="en-US" baseline="0" dirty="0" smtClean="0"/>
              <a:t>Kids love it when the pastor quotes verses they have learned</a:t>
            </a:r>
          </a:p>
          <a:p>
            <a:pPr marL="1085850" lvl="2" indent="-171450">
              <a:buFont typeface="Arial" panose="020B0604020202020204" pitchFamily="34" charset="0"/>
              <a:buChar char="•"/>
            </a:pPr>
            <a:r>
              <a:rPr lang="en-US" baseline="0" dirty="0" smtClean="0"/>
              <a:t>Strengthening verbal skills and broadening vocabulary</a:t>
            </a:r>
          </a:p>
          <a:p>
            <a:pPr marL="171450" indent="-171450">
              <a:buFont typeface="Arial" panose="020B0604020202020204" pitchFamily="34" charset="0"/>
              <a:buChar char="•"/>
            </a:pPr>
            <a:r>
              <a:rPr lang="en-US" baseline="0" dirty="0" smtClean="0"/>
              <a:t>Tell the story of how we moved from competitive, individual scripture memory to group learning</a:t>
            </a:r>
          </a:p>
          <a:p>
            <a:pPr marL="628650" lvl="1" indent="-171450">
              <a:buFont typeface="Arial" panose="020B0604020202020204" pitchFamily="34" charset="0"/>
              <a:buChar char="•"/>
            </a:pPr>
            <a:r>
              <a:rPr lang="en-US" baseline="0" dirty="0" smtClean="0"/>
              <a:t>Appeals to multiple learning styles</a:t>
            </a:r>
          </a:p>
          <a:p>
            <a:pPr marL="628650" lvl="1" indent="-171450">
              <a:buFont typeface="Arial" panose="020B0604020202020204" pitchFamily="34" charset="0"/>
              <a:buChar char="•"/>
            </a:pPr>
            <a:r>
              <a:rPr lang="en-US" baseline="0" dirty="0" smtClean="0"/>
              <a:t>Sticks with them a long time. </a:t>
            </a:r>
          </a:p>
          <a:p>
            <a:pPr marL="628650" lvl="1" indent="-171450">
              <a:buFont typeface="Arial" panose="020B0604020202020204" pitchFamily="34" charset="0"/>
              <a:buChar char="•"/>
            </a:pPr>
            <a:r>
              <a:rPr lang="en-US" baseline="0" dirty="0" smtClean="0"/>
              <a:t>Plug later workshop</a:t>
            </a:r>
          </a:p>
          <a:p>
            <a:pPr marL="171450" indent="-171450">
              <a:buFont typeface="Arial" panose="020B0604020202020204" pitchFamily="34" charset="0"/>
              <a:buChar char="•"/>
            </a:pPr>
            <a:r>
              <a:rPr lang="en-US" baseline="0" dirty="0" smtClean="0"/>
              <a:t>We value long passages</a:t>
            </a:r>
          </a:p>
          <a:p>
            <a:pPr marL="628650" lvl="1" indent="-171450">
              <a:buFont typeface="Arial" panose="020B0604020202020204" pitchFamily="34" charset="0"/>
              <a:buChar char="•"/>
            </a:pPr>
            <a:r>
              <a:rPr lang="en-US" baseline="0" dirty="0" smtClean="0"/>
              <a:t>Learning verses in context</a:t>
            </a:r>
          </a:p>
          <a:p>
            <a:pPr marL="628650" lvl="1" indent="-171450">
              <a:buFont typeface="Arial" panose="020B0604020202020204" pitchFamily="34" charset="0"/>
              <a:buChar char="•"/>
            </a:pPr>
            <a:r>
              <a:rPr lang="en-US" baseline="0" dirty="0" smtClean="0"/>
              <a:t>Really understanding concepts because of so much repetition</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22</a:t>
            </a:fld>
            <a:endParaRPr lang="en-US"/>
          </a:p>
        </p:txBody>
      </p:sp>
    </p:spTree>
    <p:extLst>
      <p:ext uri="{BB962C8B-B14F-4D97-AF65-F5344CB8AC3E}">
        <p14:creationId xmlns:p14="http://schemas.microsoft.com/office/powerpoint/2010/main" val="3541399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Cameron is in 5</a:t>
            </a:r>
            <a:r>
              <a:rPr lang="en-US" baseline="30000" dirty="0" smtClean="0"/>
              <a:t>th</a:t>
            </a:r>
            <a:r>
              <a:rPr lang="en-US" baseline="0" dirty="0" smtClean="0"/>
              <a:t> grade, and he has memorized all of these, there may be more.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23</a:t>
            </a:fld>
            <a:endParaRPr lang="en-US"/>
          </a:p>
        </p:txBody>
      </p:sp>
    </p:spTree>
    <p:extLst>
      <p:ext uri="{BB962C8B-B14F-4D97-AF65-F5344CB8AC3E}">
        <p14:creationId xmlns:p14="http://schemas.microsoft.com/office/powerpoint/2010/main" val="3541399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Responsibilities for older children</a:t>
            </a:r>
          </a:p>
          <a:p>
            <a:pPr marL="228600" indent="-228600">
              <a:buAutoNum type="arabicPeriod"/>
            </a:pPr>
            <a:r>
              <a:rPr lang="en-US" dirty="0" smtClean="0"/>
              <a:t>I even like the preschoolers</a:t>
            </a:r>
            <a:r>
              <a:rPr lang="en-US" baseline="0" dirty="0" smtClean="0"/>
              <a:t> to “clean” their space</a:t>
            </a:r>
          </a:p>
          <a:p>
            <a:pPr marL="228600" indent="-228600">
              <a:buAutoNum type="arabicPeriod"/>
            </a:pPr>
            <a:r>
              <a:rPr lang="en-US" baseline="0" dirty="0" smtClean="0"/>
              <a:t>Cards for shut ins, thank you cards, thinking of you cards, Christmas cards for missionaries</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24</a:t>
            </a:fld>
            <a:endParaRPr lang="en-US"/>
          </a:p>
        </p:txBody>
      </p:sp>
    </p:spTree>
    <p:extLst>
      <p:ext uri="{BB962C8B-B14F-4D97-AF65-F5344CB8AC3E}">
        <p14:creationId xmlns:p14="http://schemas.microsoft.com/office/powerpoint/2010/main" val="1510660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Don’t be afraid to “hit them where it hurts”. </a:t>
            </a:r>
          </a:p>
          <a:p>
            <a:pPr marL="228600" indent="-228600">
              <a:buAutoNum type="arabicPeriod"/>
            </a:pPr>
            <a:r>
              <a:rPr lang="en-US" dirty="0" smtClean="0"/>
              <a:t>Working</a:t>
            </a:r>
            <a:r>
              <a:rPr lang="en-US" baseline="0" dirty="0" smtClean="0"/>
              <a:t> with Preschoolers</a:t>
            </a:r>
            <a:endParaRPr lang="en-US" dirty="0" smtClean="0"/>
          </a:p>
          <a:p>
            <a:pPr marL="228600" indent="-228600">
              <a:buAutoNum type="arabicPeriod"/>
            </a:pPr>
            <a:r>
              <a:rPr lang="en-US" dirty="0" smtClean="0"/>
              <a:t>Talking</a:t>
            </a:r>
            <a:r>
              <a:rPr lang="en-US" baseline="0" dirty="0" smtClean="0"/>
              <a:t> about the </a:t>
            </a:r>
            <a:r>
              <a:rPr lang="en-US" baseline="0" dirty="0" err="1" smtClean="0"/>
              <a:t>Beattitudes</a:t>
            </a:r>
            <a:r>
              <a:rPr lang="en-US" baseline="0" dirty="0" smtClean="0"/>
              <a:t>. </a:t>
            </a:r>
          </a:p>
          <a:p>
            <a:pPr marL="685800" lvl="1" indent="-228600">
              <a:buAutoNum type="arabicPeriod"/>
            </a:pPr>
            <a:r>
              <a:rPr lang="en-US" baseline="0" dirty="0" smtClean="0"/>
              <a:t>“You’re not being very poor in spirit!”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25</a:t>
            </a:fld>
            <a:endParaRPr lang="en-US"/>
          </a:p>
        </p:txBody>
      </p:sp>
    </p:spTree>
    <p:extLst>
      <p:ext uri="{BB962C8B-B14F-4D97-AF65-F5344CB8AC3E}">
        <p14:creationId xmlns:p14="http://schemas.microsoft.com/office/powerpoint/2010/main" val="2526849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value having kids in the sermon</a:t>
            </a:r>
          </a:p>
          <a:p>
            <a:pPr marL="171450" indent="-171450">
              <a:buFont typeface="Arial" panose="020B0604020202020204" pitchFamily="34" charset="0"/>
              <a:buChar char="•"/>
            </a:pPr>
            <a:r>
              <a:rPr lang="en-US" dirty="0" smtClean="0"/>
              <a:t>It</a:t>
            </a:r>
            <a:r>
              <a:rPr lang="en-US" baseline="0" dirty="0" smtClean="0"/>
              <a:t> is good for families to worship together</a:t>
            </a:r>
          </a:p>
          <a:p>
            <a:pPr marL="171450" indent="-171450">
              <a:buFont typeface="Arial" panose="020B0604020202020204" pitchFamily="34" charset="0"/>
              <a:buChar char="•"/>
            </a:pPr>
            <a:r>
              <a:rPr lang="en-US" baseline="0" dirty="0" smtClean="0"/>
              <a:t>It is good to communicate the meta curriculum that </a:t>
            </a:r>
          </a:p>
          <a:p>
            <a:pPr marL="628650" lvl="1" indent="-171450">
              <a:buFont typeface="Arial" panose="020B0604020202020204" pitchFamily="34" charset="0"/>
              <a:buChar char="•"/>
            </a:pPr>
            <a:r>
              <a:rPr lang="en-US" baseline="0" dirty="0" smtClean="0"/>
              <a:t>Church is important</a:t>
            </a:r>
          </a:p>
          <a:p>
            <a:pPr marL="628650" lvl="1" indent="-171450">
              <a:buFont typeface="Arial" panose="020B0604020202020204" pitchFamily="34" charset="0"/>
              <a:buChar char="•"/>
            </a:pPr>
            <a:r>
              <a:rPr lang="en-US" baseline="0" dirty="0" smtClean="0"/>
              <a:t>the sermon is understandable</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26</a:t>
            </a:fld>
            <a:endParaRPr lang="en-US"/>
          </a:p>
        </p:txBody>
      </p:sp>
    </p:spTree>
    <p:extLst>
      <p:ext uri="{BB962C8B-B14F-4D97-AF65-F5344CB8AC3E}">
        <p14:creationId xmlns:p14="http://schemas.microsoft.com/office/powerpoint/2010/main" val="347640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It</a:t>
            </a:r>
            <a:r>
              <a:rPr lang="en-US" baseline="0" dirty="0" smtClean="0"/>
              <a:t> is important to make your discipleship process have steps of increased commitment because it provides children who are interested in going the extra mile with that opportunity. </a:t>
            </a:r>
          </a:p>
          <a:p>
            <a:endParaRPr lang="en-US" baseline="0" dirty="0" smtClean="0"/>
          </a:p>
          <a:p>
            <a:r>
              <a:rPr lang="en-US" baseline="0" dirty="0" smtClean="0"/>
              <a:t>You have different audiences. There are kids who have never heard the Bible before, and there are kids who do know the Bible quite well. You need to accommodate both to some extent at all times, but you can also specialize in one or the other at different points. </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3</a:t>
            </a:fld>
            <a:endParaRPr lang="en-US"/>
          </a:p>
        </p:txBody>
      </p:sp>
    </p:spTree>
    <p:extLst>
      <p:ext uri="{BB962C8B-B14F-4D97-AF65-F5344CB8AC3E}">
        <p14:creationId xmlns:p14="http://schemas.microsoft.com/office/powerpoint/2010/main" val="237408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Content-Rich</a:t>
            </a:r>
          </a:p>
          <a:p>
            <a:pPr marL="685800" lvl="1" indent="-228600">
              <a:buAutoNum type="arabicPeriod"/>
            </a:pPr>
            <a:r>
              <a:rPr lang="en-US" baseline="0" dirty="0" smtClean="0"/>
              <a:t>You only have a limited time – make the most of it</a:t>
            </a:r>
          </a:p>
          <a:p>
            <a:pPr marL="685800" lvl="1" indent="-228600">
              <a:buAutoNum type="arabicPeriod"/>
            </a:pPr>
            <a:r>
              <a:rPr lang="en-US" baseline="0" dirty="0" smtClean="0"/>
              <a:t>You are more than a babysitter</a:t>
            </a:r>
          </a:p>
          <a:p>
            <a:pPr marL="685800" lvl="1" indent="-228600">
              <a:buAutoNum type="arabicPeriod"/>
            </a:pPr>
            <a:r>
              <a:rPr lang="en-US" baseline="0" dirty="0" smtClean="0"/>
              <a:t>You can’t compete with </a:t>
            </a:r>
            <a:r>
              <a:rPr lang="en-US" baseline="0" dirty="0" err="1" smtClean="0"/>
              <a:t>xBox</a:t>
            </a:r>
            <a:r>
              <a:rPr lang="en-US" baseline="0" dirty="0" smtClean="0"/>
              <a:t>/Disney channel on entertainment, so don’t try – Offer instead the only thing you really can offer – the truth of God’s word. </a:t>
            </a:r>
          </a:p>
          <a:p>
            <a:pPr marL="685800" lvl="1" indent="-228600">
              <a:buAutoNum type="arabicPeriod"/>
            </a:pPr>
            <a:r>
              <a:rPr lang="en-US" baseline="0" dirty="0" smtClean="0"/>
              <a:t>This is one of the jobs of your ministry – to teach the Bible. If you abandon this, or even just go a little light on this, who else will do it?</a:t>
            </a:r>
          </a:p>
          <a:p>
            <a:pPr marL="685800" lvl="1" indent="-228600">
              <a:buAutoNum type="arabicPeriod"/>
            </a:pPr>
            <a:r>
              <a:rPr lang="en-US" baseline="0" dirty="0" smtClean="0"/>
              <a:t>Meta Curriculum: At church we learn </a:t>
            </a:r>
          </a:p>
          <a:p>
            <a:pPr marL="228600" lvl="0" indent="-228600">
              <a:buAutoNum type="arabicPeriod"/>
            </a:pPr>
            <a:r>
              <a:rPr lang="en-US" baseline="0" dirty="0" smtClean="0"/>
              <a:t>Expositional</a:t>
            </a:r>
          </a:p>
          <a:p>
            <a:pPr marL="685800" lvl="1" indent="-228600">
              <a:buAutoNum type="arabicPeriod"/>
            </a:pPr>
            <a:r>
              <a:rPr lang="en-US" baseline="0" dirty="0" smtClean="0"/>
              <a:t>My journey from Application Based teaching to Expositional Teaching</a:t>
            </a:r>
          </a:p>
          <a:p>
            <a:pPr marL="685800" lvl="1" indent="-228600">
              <a:buAutoNum type="arabicPeriod"/>
            </a:pPr>
            <a:r>
              <a:rPr lang="en-US" baseline="0" dirty="0" smtClean="0"/>
              <a:t>When you study </a:t>
            </a:r>
            <a:r>
              <a:rPr lang="en-US" baseline="0" dirty="0" err="1" smtClean="0"/>
              <a:t>expositionally</a:t>
            </a:r>
            <a:r>
              <a:rPr lang="en-US" baseline="0" dirty="0" smtClean="0"/>
              <a:t>, you are letting God’s Word dictate your curriculum instead of pushing God’s word to fit your own plan.</a:t>
            </a:r>
          </a:p>
          <a:p>
            <a:pPr marL="685800" lvl="1" indent="-228600">
              <a:buAutoNum type="arabicPeriod"/>
            </a:pPr>
            <a:r>
              <a:rPr lang="en-US" baseline="0" dirty="0" smtClean="0"/>
              <a:t>I started to be ministered to myself.</a:t>
            </a:r>
          </a:p>
          <a:p>
            <a:pPr marL="685800" lvl="1" indent="-228600">
              <a:buAutoNum type="arabicPeriod"/>
            </a:pPr>
            <a:r>
              <a:rPr lang="en-US" baseline="0" dirty="0" smtClean="0"/>
              <a:t>Seeing the over-arching themes / big picture</a:t>
            </a:r>
          </a:p>
          <a:p>
            <a:pPr marL="685800" lvl="1" indent="-228600">
              <a:buAutoNum type="arabicPeriod"/>
            </a:pPr>
            <a:r>
              <a:rPr lang="en-US" baseline="0" dirty="0" smtClean="0"/>
              <a:t>Recognizing the </a:t>
            </a:r>
          </a:p>
          <a:p>
            <a:pPr marL="685800" lvl="1" indent="-228600">
              <a:buAutoNum type="arabicPeriod"/>
            </a:pPr>
            <a:r>
              <a:rPr lang="en-US" baseline="0" dirty="0" smtClean="0"/>
              <a:t>Kids are reading ahead because they are too excited to see what comes next</a:t>
            </a:r>
          </a:p>
          <a:p>
            <a:pPr marL="685800" lvl="1" indent="-228600">
              <a:buAutoNum type="arabicPeriod"/>
            </a:pPr>
            <a:r>
              <a:rPr lang="en-US" baseline="0" dirty="0" smtClean="0"/>
              <a:t>Meta Curriculum: The Bible teaches me and tells me what I need to do. It isn’t a book to look up answers in. </a:t>
            </a:r>
          </a:p>
          <a:p>
            <a:pPr marL="228600" lvl="0" indent="-228600">
              <a:buAutoNum type="arabicPeriod"/>
            </a:pPr>
            <a:r>
              <a:rPr lang="en-US" baseline="0" dirty="0" smtClean="0"/>
              <a:t>Open Bible</a:t>
            </a:r>
          </a:p>
          <a:p>
            <a:pPr marL="685800" lvl="1" indent="-228600">
              <a:buAutoNum type="arabicPeriod"/>
            </a:pPr>
            <a:r>
              <a:rPr lang="en-US" baseline="0" dirty="0" smtClean="0"/>
              <a:t>In our ministry, we don’t use a curriculum (not that all curriculum is bad). </a:t>
            </a:r>
          </a:p>
          <a:p>
            <a:pPr marL="685800" lvl="1" indent="-228600">
              <a:buAutoNum type="arabicPeriod"/>
            </a:pPr>
            <a:r>
              <a:rPr lang="en-US" baseline="0" dirty="0" smtClean="0"/>
              <a:t>We just have our Bibles. I have all the kids open to the passage (even if they can’t read). The kids are learning to navigate their Bible.</a:t>
            </a:r>
          </a:p>
          <a:p>
            <a:pPr marL="685800" lvl="1" indent="-228600">
              <a:buAutoNum type="arabicPeriod"/>
            </a:pPr>
            <a:r>
              <a:rPr lang="en-US" baseline="0" dirty="0" smtClean="0"/>
              <a:t>We work through a small section each week. I read every word, and stop to explain things as needed. </a:t>
            </a:r>
          </a:p>
          <a:p>
            <a:pPr marL="685800" lvl="1" indent="-228600">
              <a:buAutoNum type="arabicPeriod"/>
            </a:pPr>
            <a:r>
              <a:rPr lang="en-US" baseline="0" dirty="0" smtClean="0"/>
              <a:t>Meta Curriculum: I can read the Bible and understand it. I don’t need anything extra.” </a:t>
            </a:r>
          </a:p>
          <a:p>
            <a:pPr marL="228600" lvl="0" indent="-228600">
              <a:buAutoNum type="arabicPeriod"/>
            </a:pPr>
            <a:r>
              <a:rPr lang="en-US" baseline="0" dirty="0" smtClean="0"/>
              <a:t>Gospel Focused</a:t>
            </a:r>
          </a:p>
          <a:p>
            <a:pPr marL="685800" lvl="1" indent="-228600">
              <a:buAutoNum type="arabicPeriod"/>
            </a:pPr>
            <a:r>
              <a:rPr lang="en-US" baseline="0" dirty="0" smtClean="0"/>
              <a:t>As we study the Bible </a:t>
            </a:r>
            <a:r>
              <a:rPr lang="en-US" baseline="0" dirty="0" err="1" smtClean="0"/>
              <a:t>expositionally</a:t>
            </a:r>
            <a:r>
              <a:rPr lang="en-US" baseline="0" dirty="0" smtClean="0"/>
              <a:t> and those over-arching themes start to come to light, it becomes easier to recognize that all of the Bible points to the redemptive work of Christ.</a:t>
            </a:r>
          </a:p>
          <a:p>
            <a:pPr marL="685800" lvl="1" indent="-228600">
              <a:buAutoNum type="arabicPeriod"/>
            </a:pPr>
            <a:r>
              <a:rPr lang="en-US" baseline="0" dirty="0" smtClean="0"/>
              <a:t>(Tell story of the semester I dedicated to the gospel). </a:t>
            </a:r>
          </a:p>
          <a:p>
            <a:pPr marL="685800" lvl="1" indent="-228600">
              <a:buAutoNum type="arabicPeriod"/>
            </a:pPr>
            <a:r>
              <a:rPr lang="en-US" baseline="0" dirty="0" smtClean="0"/>
              <a:t>Meta Curriculum: The gospel changes lives. </a:t>
            </a:r>
          </a:p>
          <a:p>
            <a:pPr marL="228600" lvl="0" indent="-228600">
              <a:buAutoNum type="arabicPeriod"/>
            </a:pPr>
            <a:r>
              <a:rPr lang="en-US" baseline="0" dirty="0" smtClean="0"/>
              <a:t>Honest: I have made the commitment to answering any question I received as honestly as possible. This means: </a:t>
            </a:r>
          </a:p>
          <a:p>
            <a:pPr marL="685800" lvl="1" indent="-228600">
              <a:buAutoNum type="arabicPeriod"/>
            </a:pPr>
            <a:r>
              <a:rPr lang="en-US" baseline="0" dirty="0" smtClean="0"/>
              <a:t>I don’t sugar coat things</a:t>
            </a:r>
          </a:p>
          <a:p>
            <a:pPr marL="685800" lvl="1" indent="-228600">
              <a:buAutoNum type="arabicPeriod"/>
            </a:pPr>
            <a:r>
              <a:rPr lang="en-US" baseline="0" dirty="0" smtClean="0"/>
              <a:t>I don’t over-simplify things. I err on the side of being too complex. The meta curriculum will still stick. </a:t>
            </a:r>
          </a:p>
          <a:p>
            <a:pPr marL="685800" lvl="1" indent="-228600">
              <a:buAutoNum type="arabicPeriod"/>
            </a:pPr>
            <a:r>
              <a:rPr lang="en-US" baseline="0" dirty="0" smtClean="0"/>
              <a:t>I embrace mystery (Trinity, incarnation)</a:t>
            </a:r>
          </a:p>
          <a:p>
            <a:pPr marL="685800" lvl="1" indent="-228600">
              <a:buAutoNum type="arabicPeriod"/>
            </a:pPr>
            <a:r>
              <a:rPr lang="en-US" baseline="0" dirty="0" smtClean="0"/>
              <a:t>I never want someone to say that I ever told them something that wasn’t 100% true. </a:t>
            </a:r>
          </a:p>
          <a:p>
            <a:pPr marL="685800" lvl="1" indent="-228600">
              <a:buAutoNum type="arabicPeriod"/>
            </a:pPr>
            <a:r>
              <a:rPr lang="en-US" baseline="0" dirty="0" smtClean="0"/>
              <a:t>I am careful with object lessons and word pictures. </a:t>
            </a:r>
          </a:p>
          <a:p>
            <a:pPr marL="685800" lvl="1" indent="-228600">
              <a:buAutoNum type="arabicPeriod"/>
            </a:pPr>
            <a:r>
              <a:rPr lang="en-US" baseline="0" dirty="0" smtClean="0"/>
              <a:t>Meta Curriculum: Church is a safe place to ask questions.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Serious: I think it is important to approach the scriptures with fear and reverence. What we are discussing is life and death. With this in mind, I am very uncomfortable with approaches that are especially light hearted, silly, or humorous. The Bible is so much more than a fun object lesson or silly skit. You undercut the power of the Word when you do not treat it with the proper solemnity.</a:t>
            </a:r>
          </a:p>
          <a:p>
            <a:pPr marL="685800" lvl="1" indent="-228600">
              <a:buAutoNum type="arabicPeriod"/>
            </a:pPr>
            <a:r>
              <a:rPr lang="en-US" baseline="0" dirty="0" smtClean="0"/>
              <a:t>I often separate crafts and games from the story. If we are really talking about something as serious as a man dying on the cross, why are we making a trivial craft? </a:t>
            </a:r>
          </a:p>
          <a:p>
            <a:pPr marL="685800" lvl="1" indent="-228600">
              <a:buAutoNum type="arabicPeriod"/>
            </a:pPr>
            <a:r>
              <a:rPr lang="en-US" baseline="0" dirty="0" smtClean="0"/>
              <a:t>I am uncomfortable with curriculum that is themed after a movie – this is confusing to the child. Is Jesus the same as a Elsa in Frozen? If not, why are we pairing them? </a:t>
            </a:r>
          </a:p>
          <a:p>
            <a:pPr marL="685800" lvl="1" indent="-228600">
              <a:buAutoNum type="arabicPeriod"/>
            </a:pPr>
            <a:r>
              <a:rPr lang="en-US" baseline="0" dirty="0" smtClean="0"/>
              <a:t>I have seen kids rise to the challenge. They like being trusted with the serious information, and I see them respond positively to the responsibility. </a:t>
            </a:r>
          </a:p>
          <a:p>
            <a:pPr marL="685800" lvl="1" indent="-228600">
              <a:buAutoNum type="arabicPeriod"/>
            </a:pPr>
            <a:r>
              <a:rPr lang="en-US" baseline="0" dirty="0" smtClean="0"/>
              <a:t>Meta Curriculum: God’s Words is true and real.</a:t>
            </a:r>
          </a:p>
          <a:p>
            <a:pPr marL="1143000" lvl="2"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8B4AA024-0CE9-4064-B9D1-077D9C1CD259}" type="slidenum">
              <a:rPr lang="en-US" smtClean="0"/>
              <a:t>4</a:t>
            </a:fld>
            <a:endParaRPr lang="en-US"/>
          </a:p>
        </p:txBody>
      </p:sp>
    </p:spTree>
    <p:extLst>
      <p:ext uri="{BB962C8B-B14F-4D97-AF65-F5344CB8AC3E}">
        <p14:creationId xmlns:p14="http://schemas.microsoft.com/office/powerpoint/2010/main" val="418267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 request time = “cool thing I did this week”;</a:t>
            </a:r>
            <a:r>
              <a:rPr lang="en-US" baseline="0" dirty="0" smtClean="0"/>
              <a:t> also didn’t know how to pray.</a:t>
            </a:r>
            <a:endParaRPr lang="en-US" dirty="0" smtClean="0"/>
          </a:p>
          <a:p>
            <a:endParaRPr lang="en-US" dirty="0" smtClean="0"/>
          </a:p>
          <a:p>
            <a:r>
              <a:rPr lang="en-US" dirty="0" smtClean="0"/>
              <a:t>How</a:t>
            </a:r>
            <a:r>
              <a:rPr lang="en-US" baseline="0" dirty="0" smtClean="0"/>
              <a:t> can I teach them how to pray? Didn’t Jesus…address that? </a:t>
            </a:r>
            <a:endParaRPr lang="en-US" dirty="0" smtClean="0"/>
          </a:p>
          <a:p>
            <a:endParaRPr lang="en-US" dirty="0" smtClean="0"/>
          </a:p>
          <a:p>
            <a:r>
              <a:rPr lang="en-US" dirty="0" smtClean="0"/>
              <a:t>1. Lord’s prayer –</a:t>
            </a:r>
            <a:r>
              <a:rPr lang="en-US" baseline="0" dirty="0" smtClean="0"/>
              <a:t> Studying it, thinking about what each part meant (Worksheet on next slide)</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5</a:t>
            </a:fld>
            <a:endParaRPr lang="en-US"/>
          </a:p>
        </p:txBody>
      </p:sp>
    </p:spTree>
    <p:extLst>
      <p:ext uri="{BB962C8B-B14F-4D97-AF65-F5344CB8AC3E}">
        <p14:creationId xmlns:p14="http://schemas.microsoft.com/office/powerpoint/2010/main" val="342558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Available to download if you wish on wpbiblefellowship.org/resources</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6</a:t>
            </a:fld>
            <a:endParaRPr lang="en-US"/>
          </a:p>
        </p:txBody>
      </p:sp>
    </p:spTree>
    <p:extLst>
      <p:ext uri="{BB962C8B-B14F-4D97-AF65-F5344CB8AC3E}">
        <p14:creationId xmlns:p14="http://schemas.microsoft.com/office/powerpoint/2010/main" val="391545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The next step was</a:t>
            </a:r>
            <a:r>
              <a:rPr lang="en-US" baseline="0" dirty="0" smtClean="0"/>
              <a:t> to purchase each of the kids a note book to use as a prayer journal. We started out with using the template of the Lord’s prayer, and then I moved on to the ACTS rubric. </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7</a:t>
            </a:fld>
            <a:endParaRPr lang="en-US"/>
          </a:p>
        </p:txBody>
      </p:sp>
    </p:spTree>
    <p:extLst>
      <p:ext uri="{BB962C8B-B14F-4D97-AF65-F5344CB8AC3E}">
        <p14:creationId xmlns:p14="http://schemas.microsoft.com/office/powerpoint/2010/main" val="418582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ACTS</a:t>
            </a:r>
          </a:p>
          <a:p>
            <a:endParaRPr lang="en-US" dirty="0" smtClean="0"/>
          </a:p>
          <a:p>
            <a:r>
              <a:rPr lang="en-US" dirty="0" smtClean="0"/>
              <a:t>Adoration</a:t>
            </a:r>
            <a:r>
              <a:rPr lang="en-US" baseline="0" dirty="0" smtClean="0"/>
              <a:t> – Praise God for who He Is</a:t>
            </a:r>
          </a:p>
          <a:p>
            <a:r>
              <a:rPr lang="en-US" baseline="0" dirty="0" smtClean="0"/>
              <a:t>Confession – Tell God your Sin and Ask for Forgiveness. Agree with him about how bad sin is</a:t>
            </a:r>
          </a:p>
          <a:p>
            <a:r>
              <a:rPr lang="en-US" baseline="0" dirty="0" smtClean="0"/>
              <a:t>Thanksgiving – Thank God for things he has done for you and given you.</a:t>
            </a:r>
          </a:p>
          <a:p>
            <a:r>
              <a:rPr lang="en-US" baseline="0" dirty="0" smtClean="0"/>
              <a:t>Supplication – Ask for the things you need. </a:t>
            </a:r>
          </a:p>
          <a:p>
            <a:endParaRPr lang="en-US" baseline="0" dirty="0" smtClean="0"/>
          </a:p>
          <a:p>
            <a:pPr marL="228600" indent="-228600">
              <a:buAutoNum type="arabicPeriod"/>
            </a:pPr>
            <a:r>
              <a:rPr lang="en-US" baseline="0" dirty="0" smtClean="0"/>
              <a:t>I have the posters on the wall and then we write requests on coordinating colored sticky notes</a:t>
            </a:r>
          </a:p>
          <a:p>
            <a:pPr marL="228600" indent="-228600">
              <a:buAutoNum type="arabicPeriod"/>
            </a:pPr>
            <a:r>
              <a:rPr lang="en-US" baseline="0" dirty="0" smtClean="0"/>
              <a:t>Focuses their requests to different categories.</a:t>
            </a:r>
          </a:p>
          <a:p>
            <a:pPr marL="228600" indent="-228600">
              <a:buAutoNum type="arabicPeriod"/>
            </a:pPr>
            <a:r>
              <a:rPr lang="en-US" baseline="0" dirty="0" smtClean="0"/>
              <a:t>I talk them through giving examples. </a:t>
            </a:r>
          </a:p>
          <a:p>
            <a:pPr marL="228600" indent="-228600">
              <a:buAutoNum type="arabicPeriod"/>
            </a:pPr>
            <a:r>
              <a:rPr lang="en-US" baseline="0" dirty="0" smtClean="0"/>
              <a:t>After a while, I had the older kids lead the group</a:t>
            </a:r>
          </a:p>
          <a:p>
            <a:pPr marL="228600" indent="-228600">
              <a:buAutoNum type="arabicPeriod"/>
            </a:pPr>
            <a:r>
              <a:rPr lang="en-US" baseline="0" dirty="0" smtClean="0"/>
              <a:t>They could volunteer to close in prayer by reading their prayer. </a:t>
            </a:r>
          </a:p>
          <a:p>
            <a:pPr marL="228600" indent="-228600">
              <a:buAutoNum type="arabicPeriod"/>
            </a:pPr>
            <a:r>
              <a:rPr lang="en-US" baseline="0" dirty="0" smtClean="0"/>
              <a:t>Some kids struggle with reading/writing – I say, don’t worry about handwriting, spelling, punctuation. No one will see this, just write to God. Some kids still don’t like it </a:t>
            </a:r>
            <a:r>
              <a:rPr lang="en-US" baseline="0" dirty="0" smtClean="0">
                <a:sym typeface="Wingdings" panose="05000000000000000000" pitchFamily="2" charset="2"/>
              </a:rPr>
              <a:t> I only do it once a month or so. </a:t>
            </a:r>
            <a:endParaRPr lang="en-US" baseline="0" dirty="0" smtClean="0"/>
          </a:p>
          <a:p>
            <a:pPr marL="228600" indent="-228600">
              <a:buAutoNum type="arabicPeriod"/>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B4AA024-0CE9-4064-B9D1-077D9C1CD259}" type="slidenum">
              <a:rPr lang="en-US" smtClean="0"/>
              <a:t>8</a:t>
            </a:fld>
            <a:endParaRPr lang="en-US"/>
          </a:p>
        </p:txBody>
      </p:sp>
    </p:spTree>
    <p:extLst>
      <p:ext uri="{BB962C8B-B14F-4D97-AF65-F5344CB8AC3E}">
        <p14:creationId xmlns:p14="http://schemas.microsoft.com/office/powerpoint/2010/main" val="253716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encourage a free writing version</a:t>
            </a:r>
            <a:r>
              <a:rPr lang="en-US" baseline="0" dirty="0" smtClean="0"/>
              <a:t> of praying every once and a while.</a:t>
            </a:r>
            <a:endParaRPr lang="en-US" dirty="0"/>
          </a:p>
        </p:txBody>
      </p:sp>
      <p:sp>
        <p:nvSpPr>
          <p:cNvPr id="4" name="Slide Number Placeholder 3"/>
          <p:cNvSpPr>
            <a:spLocks noGrp="1"/>
          </p:cNvSpPr>
          <p:nvPr>
            <p:ph type="sldNum" sz="quarter" idx="10"/>
          </p:nvPr>
        </p:nvSpPr>
        <p:spPr/>
        <p:txBody>
          <a:bodyPr/>
          <a:lstStyle/>
          <a:p>
            <a:fld id="{8B4AA024-0CE9-4064-B9D1-077D9C1CD259}" type="slidenum">
              <a:rPr lang="en-US" smtClean="0"/>
              <a:t>10</a:t>
            </a:fld>
            <a:endParaRPr lang="en-US"/>
          </a:p>
        </p:txBody>
      </p:sp>
    </p:spTree>
    <p:extLst>
      <p:ext uri="{BB962C8B-B14F-4D97-AF65-F5344CB8AC3E}">
        <p14:creationId xmlns:p14="http://schemas.microsoft.com/office/powerpoint/2010/main" val="347703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A44ACE-2FB0-4258-B8BA-A05C9BC8814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228601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44ACE-2FB0-4258-B8BA-A05C9BC8814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387658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44ACE-2FB0-4258-B8BA-A05C9BC8814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377227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44ACE-2FB0-4258-B8BA-A05C9BC8814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46546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44ACE-2FB0-4258-B8BA-A05C9BC8814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178097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A44ACE-2FB0-4258-B8BA-A05C9BC8814F}"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163728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A44ACE-2FB0-4258-B8BA-A05C9BC8814F}"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290759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A44ACE-2FB0-4258-B8BA-A05C9BC8814F}"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228058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44ACE-2FB0-4258-B8BA-A05C9BC8814F}"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126543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44ACE-2FB0-4258-B8BA-A05C9BC8814F}"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241268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44ACE-2FB0-4258-B8BA-A05C9BC8814F}"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D4BB6-36BB-44BB-9B30-08663550E7C5}" type="slidenum">
              <a:rPr lang="en-US" smtClean="0"/>
              <a:t>‹#›</a:t>
            </a:fld>
            <a:endParaRPr lang="en-US"/>
          </a:p>
        </p:txBody>
      </p:sp>
    </p:spTree>
    <p:extLst>
      <p:ext uri="{BB962C8B-B14F-4D97-AF65-F5344CB8AC3E}">
        <p14:creationId xmlns:p14="http://schemas.microsoft.com/office/powerpoint/2010/main" val="389149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44ACE-2FB0-4258-B8BA-A05C9BC8814F}"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D4BB6-36BB-44BB-9B30-08663550E7C5}" type="slidenum">
              <a:rPr lang="en-US" smtClean="0"/>
              <a:t>‹#›</a:t>
            </a:fld>
            <a:endParaRPr lang="en-US"/>
          </a:p>
        </p:txBody>
      </p:sp>
    </p:spTree>
    <p:extLst>
      <p:ext uri="{BB962C8B-B14F-4D97-AF65-F5344CB8AC3E}">
        <p14:creationId xmlns:p14="http://schemas.microsoft.com/office/powerpoint/2010/main" val="2976392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pPr lvl="0"/>
            <a:endParaRPr lang="en-US"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2050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623"/>
          <a:stretch/>
        </p:blipFill>
        <p:spPr>
          <a:xfrm>
            <a:off x="685800" y="533400"/>
            <a:ext cx="8131759" cy="4114800"/>
          </a:xfrm>
        </p:spPr>
      </p:pic>
    </p:spTree>
    <p:extLst>
      <p:ext uri="{BB962C8B-B14F-4D97-AF65-F5344CB8AC3E}">
        <p14:creationId xmlns:p14="http://schemas.microsoft.com/office/powerpoint/2010/main" val="814876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15" t="-3145" r="7219" b="9558"/>
          <a:stretch/>
        </p:blipFill>
        <p:spPr>
          <a:xfrm>
            <a:off x="4724400" y="638479"/>
            <a:ext cx="4149549" cy="5410200"/>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4363" b="4013"/>
          <a:stretch/>
        </p:blipFill>
        <p:spPr>
          <a:xfrm>
            <a:off x="280737" y="685800"/>
            <a:ext cx="4138864" cy="5362879"/>
          </a:xfrm>
          <a:prstGeom prst="rect">
            <a:avLst/>
          </a:prstGeom>
        </p:spPr>
      </p:pic>
    </p:spTree>
    <p:extLst>
      <p:ext uri="{BB962C8B-B14F-4D97-AF65-F5344CB8AC3E}">
        <p14:creationId xmlns:p14="http://schemas.microsoft.com/office/powerpoint/2010/main" val="2816039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Attributes of God</a:t>
            </a:r>
          </a:p>
          <a:p>
            <a:pPr lvl="1"/>
            <a:r>
              <a:rPr lang="en-US" dirty="0" smtClean="0"/>
              <a:t>Introduce the Vocabulary</a:t>
            </a:r>
          </a:p>
          <a:p>
            <a:pPr lvl="1"/>
            <a:r>
              <a:rPr lang="en-US" dirty="0" smtClean="0"/>
              <a:t>Go to the Scripture</a:t>
            </a:r>
          </a:p>
          <a:p>
            <a:pPr lvl="1"/>
            <a:r>
              <a:rPr lang="en-US" dirty="0" smtClean="0"/>
              <a:t>Give Definition</a:t>
            </a:r>
          </a:p>
          <a:p>
            <a:pPr lvl="1"/>
            <a:r>
              <a:rPr lang="en-US" dirty="0" smtClean="0"/>
              <a:t>Discuss to Test Understanding/Parse Nuance</a:t>
            </a:r>
          </a:p>
          <a:p>
            <a:pPr lvl="1"/>
            <a:r>
              <a:rPr lang="en-US" dirty="0" smtClean="0"/>
              <a:t>Point out applications</a:t>
            </a:r>
          </a:p>
          <a:p>
            <a:pPr lvl="1"/>
            <a:r>
              <a:rPr lang="en-US" dirty="0" smtClean="0"/>
              <a:t>Respond with worship</a:t>
            </a:r>
          </a:p>
          <a:p>
            <a:pPr lvl="1"/>
            <a:endParaRPr lang="en-US" dirty="0" smtClean="0"/>
          </a:p>
        </p:txBody>
      </p:sp>
    </p:spTree>
    <p:extLst>
      <p:ext uri="{BB962C8B-B14F-4D97-AF65-F5344CB8AC3E}">
        <p14:creationId xmlns:p14="http://schemas.microsoft.com/office/powerpoint/2010/main" val="18786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3" y="457200"/>
            <a:ext cx="9144000" cy="5911327"/>
          </a:xfr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085558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7200" y="-1295400"/>
            <a:ext cx="11988800" cy="8991600"/>
          </a:xfrm>
        </p:spPr>
      </p:pic>
    </p:spTree>
    <p:extLst>
      <p:ext uri="{BB962C8B-B14F-4D97-AF65-F5344CB8AC3E}">
        <p14:creationId xmlns:p14="http://schemas.microsoft.com/office/powerpoint/2010/main" val="4201201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3" y="457200"/>
            <a:ext cx="9144000" cy="5911326"/>
          </a:xfr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864962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2" y="457200"/>
            <a:ext cx="9143998" cy="5911325"/>
          </a:xfr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4146730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2" y="457200"/>
            <a:ext cx="9143998" cy="5911326"/>
          </a:xfr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917637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042" t="7076" r="7182" b="40351"/>
          <a:stretch/>
        </p:blipFill>
        <p:spPr>
          <a:xfrm>
            <a:off x="1066800" y="461211"/>
            <a:ext cx="6916486" cy="5715000"/>
          </a:xfrm>
          <a:prstGeom prst="rect">
            <a:avLst/>
          </a:prstGeom>
        </p:spPr>
      </p:pic>
    </p:spTree>
    <p:extLst>
      <p:ext uri="{BB962C8B-B14F-4D97-AF65-F5344CB8AC3E}">
        <p14:creationId xmlns:p14="http://schemas.microsoft.com/office/powerpoint/2010/main" val="3880137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New </a:t>
            </a:r>
            <a:r>
              <a:rPr lang="en-US" dirty="0" smtClean="0"/>
              <a:t>City Catechism</a:t>
            </a:r>
          </a:p>
          <a:p>
            <a:pPr lvl="1"/>
            <a:endParaRPr lang="en-US" dirty="0" smtClean="0"/>
          </a:p>
        </p:txBody>
      </p:sp>
    </p:spTree>
    <p:extLst>
      <p:ext uri="{BB962C8B-B14F-4D97-AF65-F5344CB8AC3E}">
        <p14:creationId xmlns:p14="http://schemas.microsoft.com/office/powerpoint/2010/main" val="216474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Current Church</a:t>
            </a:r>
          </a:p>
          <a:p>
            <a:r>
              <a:rPr lang="en-US" dirty="0" smtClean="0"/>
              <a:t>Meta Curriculum</a:t>
            </a:r>
          </a:p>
          <a:p>
            <a:r>
              <a:rPr lang="en-US" dirty="0" smtClean="0"/>
              <a:t>Making Disciples</a:t>
            </a:r>
          </a:p>
          <a:p>
            <a:pPr lvl="1"/>
            <a:r>
              <a:rPr lang="en-US" dirty="0" smtClean="0"/>
              <a:t>Studying the Bible</a:t>
            </a:r>
          </a:p>
          <a:p>
            <a:pPr lvl="1"/>
            <a:r>
              <a:rPr lang="en-US" dirty="0" smtClean="0"/>
              <a:t>Learning to Pray</a:t>
            </a:r>
          </a:p>
          <a:p>
            <a:pPr lvl="1"/>
            <a:r>
              <a:rPr lang="en-US" dirty="0" smtClean="0"/>
              <a:t>Exploring Theology</a:t>
            </a:r>
          </a:p>
          <a:p>
            <a:pPr lvl="1"/>
            <a:r>
              <a:rPr lang="en-US" dirty="0" smtClean="0"/>
              <a:t>Memorizing Scripture</a:t>
            </a:r>
          </a:p>
          <a:p>
            <a:pPr lvl="1"/>
            <a:r>
              <a:rPr lang="en-US" dirty="0" smtClean="0"/>
              <a:t>Serving Others </a:t>
            </a:r>
          </a:p>
          <a:p>
            <a:pPr lvl="1"/>
            <a:r>
              <a:rPr lang="en-US" dirty="0" smtClean="0"/>
              <a:t>Bearing Fruit</a:t>
            </a:r>
          </a:p>
          <a:p>
            <a:pPr lvl="1"/>
            <a:r>
              <a:rPr lang="en-US" dirty="0" smtClean="0"/>
              <a:t>Worshipping God</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36028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itle 4"/>
          <p:cNvSpPr>
            <a:spLocks noGrp="1"/>
          </p:cNvSpPr>
          <p:nvPr>
            <p:ph type="title"/>
          </p:nvPr>
        </p:nvSpPr>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54"/>
          <a:stretch/>
        </p:blipFill>
        <p:spPr bwMode="auto">
          <a:xfrm>
            <a:off x="0" y="152400"/>
            <a:ext cx="8952757"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748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itle 4"/>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01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Ministry Value</a:t>
            </a:r>
          </a:p>
          <a:p>
            <a:r>
              <a:rPr lang="en-US" dirty="0" smtClean="0"/>
              <a:t>Group Learning</a:t>
            </a:r>
          </a:p>
          <a:p>
            <a:r>
              <a:rPr lang="en-US" dirty="0" smtClean="0"/>
              <a:t>Large Passages</a:t>
            </a:r>
          </a:p>
          <a:p>
            <a:pPr marL="457200" lvl="1" indent="0">
              <a:buNone/>
            </a:pPr>
            <a:endParaRPr lang="en-US" dirty="0" smtClean="0"/>
          </a:p>
        </p:txBody>
      </p:sp>
    </p:spTree>
    <p:extLst>
      <p:ext uri="{BB962C8B-B14F-4D97-AF65-F5344CB8AC3E}">
        <p14:creationId xmlns:p14="http://schemas.microsoft.com/office/powerpoint/2010/main" val="213895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371600"/>
            <a:ext cx="8229600" cy="5029200"/>
          </a:xfrm>
        </p:spPr>
        <p:txBody>
          <a:bodyPr>
            <a:normAutofit fontScale="77500" lnSpcReduction="20000"/>
          </a:bodyPr>
          <a:lstStyle/>
          <a:p>
            <a:r>
              <a:rPr lang="en-US" dirty="0"/>
              <a:t>Romans 11:33-36</a:t>
            </a:r>
          </a:p>
          <a:p>
            <a:r>
              <a:rPr lang="en-US" dirty="0" smtClean="0"/>
              <a:t>Colossians 1:15-20</a:t>
            </a:r>
          </a:p>
          <a:p>
            <a:r>
              <a:rPr lang="en-US" dirty="0" smtClean="0"/>
              <a:t>Philippians 2:5-11</a:t>
            </a:r>
          </a:p>
          <a:p>
            <a:r>
              <a:rPr lang="en-US" dirty="0" smtClean="0"/>
              <a:t>Hebrews 1:1-4</a:t>
            </a:r>
          </a:p>
          <a:p>
            <a:r>
              <a:rPr lang="en-US" dirty="0" smtClean="0"/>
              <a:t>Psalm 33</a:t>
            </a:r>
          </a:p>
          <a:p>
            <a:r>
              <a:rPr lang="en-US" dirty="0" smtClean="0"/>
              <a:t>Psalm 34</a:t>
            </a:r>
          </a:p>
          <a:p>
            <a:r>
              <a:rPr lang="en-US" dirty="0" smtClean="0"/>
              <a:t>Deuteronomy 30:11-20</a:t>
            </a:r>
          </a:p>
          <a:p>
            <a:r>
              <a:rPr lang="en-US" dirty="0" smtClean="0"/>
              <a:t>Colossians 3:1-17</a:t>
            </a:r>
          </a:p>
          <a:p>
            <a:r>
              <a:rPr lang="en-US" dirty="0" smtClean="0"/>
              <a:t>Isaiah 40:25-31</a:t>
            </a:r>
          </a:p>
          <a:p>
            <a:r>
              <a:rPr lang="en-US" dirty="0" smtClean="0"/>
              <a:t>1 Chronicles 29:10-13</a:t>
            </a:r>
          </a:p>
          <a:p>
            <a:r>
              <a:rPr lang="en-US" dirty="0" smtClean="0"/>
              <a:t>John 1:1-14</a:t>
            </a:r>
          </a:p>
          <a:p>
            <a:r>
              <a:rPr lang="en-US" dirty="0" smtClean="0"/>
              <a:t>Romans 12:1,2; 9-21</a:t>
            </a:r>
          </a:p>
          <a:p>
            <a:r>
              <a:rPr lang="en-US" dirty="0" smtClean="0"/>
              <a:t>2 Corinthians 5:11-21</a:t>
            </a:r>
          </a:p>
          <a:p>
            <a:pPr marL="457200" lvl="1" indent="0">
              <a:buNone/>
            </a:pPr>
            <a:endParaRPr lang="en-US" dirty="0" smtClean="0"/>
          </a:p>
        </p:txBody>
      </p:sp>
    </p:spTree>
    <p:extLst>
      <p:ext uri="{BB962C8B-B14F-4D97-AF65-F5344CB8AC3E}">
        <p14:creationId xmlns:p14="http://schemas.microsoft.com/office/powerpoint/2010/main" val="211845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04800"/>
            <a:ext cx="8229600" cy="1143000"/>
          </a:xfrm>
        </p:spPr>
        <p:txBody>
          <a:bodyPr/>
          <a:lstStyle/>
          <a:p>
            <a:endParaRPr lang="en-US" dirty="0"/>
          </a:p>
        </p:txBody>
      </p:sp>
      <p:sp>
        <p:nvSpPr>
          <p:cNvPr id="3" name="Content Placeholder 2"/>
          <p:cNvSpPr>
            <a:spLocks noGrp="1"/>
          </p:cNvSpPr>
          <p:nvPr>
            <p:ph idx="1"/>
          </p:nvPr>
        </p:nvSpPr>
        <p:spPr/>
        <p:txBody>
          <a:bodyPr/>
          <a:lstStyle/>
          <a:p>
            <a:r>
              <a:rPr lang="en-US" dirty="0" smtClean="0"/>
              <a:t>Attendance</a:t>
            </a:r>
          </a:p>
          <a:p>
            <a:r>
              <a:rPr lang="en-US" dirty="0" smtClean="0"/>
              <a:t>Stewardship of their facilities</a:t>
            </a:r>
          </a:p>
          <a:p>
            <a:r>
              <a:rPr lang="en-US" dirty="0" smtClean="0"/>
              <a:t>Encouragement</a:t>
            </a:r>
          </a:p>
        </p:txBody>
      </p:sp>
    </p:spTree>
    <p:extLst>
      <p:ext uri="{BB962C8B-B14F-4D97-AF65-F5344CB8AC3E}">
        <p14:creationId xmlns:p14="http://schemas.microsoft.com/office/powerpoint/2010/main" val="358749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Addressing</a:t>
            </a:r>
            <a:r>
              <a:rPr lang="en-US" baseline="0" dirty="0" smtClean="0"/>
              <a:t> Sin</a:t>
            </a:r>
          </a:p>
          <a:p>
            <a:pPr lvl="1"/>
            <a:r>
              <a:rPr lang="en-US" dirty="0" smtClean="0"/>
              <a:t>What if someone</a:t>
            </a:r>
            <a:r>
              <a:rPr lang="en-US" baseline="0" dirty="0" smtClean="0"/>
              <a:t> else gets a better snack? </a:t>
            </a:r>
          </a:p>
          <a:p>
            <a:pPr lvl="1"/>
            <a:r>
              <a:rPr lang="en-US" baseline="0" dirty="0" smtClean="0"/>
              <a:t>What if you don’t get your way? </a:t>
            </a:r>
          </a:p>
          <a:p>
            <a:pPr lvl="0"/>
            <a:r>
              <a:rPr lang="en-US" dirty="0" smtClean="0"/>
              <a:t>Valu</a:t>
            </a:r>
            <a:r>
              <a:rPr lang="en-US" baseline="0" dirty="0" smtClean="0"/>
              <a:t>ing Heart Attitudes</a:t>
            </a:r>
          </a:p>
        </p:txBody>
      </p:sp>
    </p:spTree>
    <p:extLst>
      <p:ext uri="{BB962C8B-B14F-4D97-AF65-F5344CB8AC3E}">
        <p14:creationId xmlns:p14="http://schemas.microsoft.com/office/powerpoint/2010/main" val="1052242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Sermon Notes for Young Disciples</a:t>
            </a:r>
          </a:p>
          <a:p>
            <a:r>
              <a:rPr lang="en-US" dirty="0" smtClean="0"/>
              <a:t>Worship Service Code</a:t>
            </a:r>
            <a:r>
              <a:rPr lang="en-US" baseline="0" dirty="0" smtClean="0"/>
              <a:t> of Conduct</a:t>
            </a:r>
            <a:endParaRPr lang="en-US" dirty="0" smtClean="0"/>
          </a:p>
        </p:txBody>
      </p:sp>
    </p:spTree>
    <p:extLst>
      <p:ext uri="{BB962C8B-B14F-4D97-AF65-F5344CB8AC3E}">
        <p14:creationId xmlns:p14="http://schemas.microsoft.com/office/powerpoint/2010/main" val="17589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9112"/>
            <a:ext cx="3743325" cy="61531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7964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52425"/>
            <a:ext cx="7953375" cy="61531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8705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357188"/>
            <a:ext cx="4133850" cy="61436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3478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078241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rmAutofit fontScale="90000"/>
          </a:bodyPr>
          <a:lstStyle/>
          <a:p>
            <a:r>
              <a:rPr lang="en-US" dirty="0" smtClean="0"/>
              <a:t>wpbiblefellowship.org/resources</a:t>
            </a:r>
            <a:endParaRPr lang="en-US" dirty="0"/>
          </a:p>
        </p:txBody>
      </p:sp>
      <p:sp>
        <p:nvSpPr>
          <p:cNvPr id="3" name="Content Placeholder 2"/>
          <p:cNvSpPr>
            <a:spLocks noGrp="1"/>
          </p:cNvSpPr>
          <p:nvPr>
            <p:ph idx="1"/>
          </p:nvPr>
        </p:nvSpPr>
        <p:spPr>
          <a:xfrm>
            <a:off x="457200" y="2299953"/>
            <a:ext cx="8229600" cy="4525963"/>
          </a:xfrm>
        </p:spPr>
        <p:txBody>
          <a:bodyPr/>
          <a:lstStyle/>
          <a:p>
            <a:pPr marL="0" indent="0" algn="ctr">
              <a:buNone/>
            </a:pPr>
            <a:r>
              <a:rPr lang="en-US" dirty="0" smtClean="0"/>
              <a:t>For downloads, links, and other resources:</a:t>
            </a:r>
            <a:endParaRPr lang="en-US" dirty="0"/>
          </a:p>
        </p:txBody>
      </p:sp>
    </p:spTree>
    <p:extLst>
      <p:ext uri="{BB962C8B-B14F-4D97-AF65-F5344CB8AC3E}">
        <p14:creationId xmlns:p14="http://schemas.microsoft.com/office/powerpoint/2010/main" val="4028746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a:bodyPr>
          <a:lstStyle/>
          <a:p>
            <a:r>
              <a:rPr lang="en-US" dirty="0" smtClean="0"/>
              <a:t>Content-Rich</a:t>
            </a:r>
          </a:p>
          <a:p>
            <a:r>
              <a:rPr lang="en-US" dirty="0" smtClean="0"/>
              <a:t>Expositional</a:t>
            </a:r>
          </a:p>
          <a:p>
            <a:r>
              <a:rPr lang="en-US" dirty="0" smtClean="0"/>
              <a:t>Open Bible</a:t>
            </a:r>
          </a:p>
          <a:p>
            <a:r>
              <a:rPr lang="en-US" dirty="0" smtClean="0"/>
              <a:t>Gospel Focused</a:t>
            </a:r>
          </a:p>
          <a:p>
            <a:r>
              <a:rPr lang="en-US" dirty="0" smtClean="0"/>
              <a:t>Honest</a:t>
            </a:r>
          </a:p>
          <a:p>
            <a:r>
              <a:rPr lang="en-US" dirty="0" smtClean="0"/>
              <a:t>Serious</a:t>
            </a:r>
          </a:p>
        </p:txBody>
      </p:sp>
    </p:spTree>
    <p:extLst>
      <p:ext uri="{BB962C8B-B14F-4D97-AF65-F5344CB8AC3E}">
        <p14:creationId xmlns:p14="http://schemas.microsoft.com/office/powerpoint/2010/main" val="28008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Lord’s Prayer</a:t>
            </a:r>
          </a:p>
        </p:txBody>
      </p:sp>
    </p:spTree>
    <p:extLst>
      <p:ext uri="{BB962C8B-B14F-4D97-AF65-F5344CB8AC3E}">
        <p14:creationId xmlns:p14="http://schemas.microsoft.com/office/powerpoint/2010/main" val="6296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315450" cy="717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25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rtl="0" eaLnBrk="1" latinLnBrk="0" hangingPunct="1"/>
            <a:r>
              <a:rPr lang="en-US" kern="1200" dirty="0" smtClean="0">
                <a:solidFill>
                  <a:schemeClr val="tx1"/>
                </a:solidFill>
                <a:effectLst/>
                <a:latin typeface="+mj-lt"/>
                <a:ea typeface="+mj-ea"/>
                <a:cs typeface="+mj-cs"/>
              </a:rPr>
              <a:t>Lord’s Prayer</a:t>
            </a:r>
          </a:p>
          <a:p>
            <a:pPr lvl="0" rtl="0" eaLnBrk="1" latinLnBrk="0" hangingPunct="1"/>
            <a:r>
              <a:rPr lang="en-US" kern="1200" dirty="0" smtClean="0">
                <a:solidFill>
                  <a:schemeClr val="tx1"/>
                </a:solidFill>
                <a:effectLst/>
                <a:latin typeface="+mj-lt"/>
                <a:ea typeface="+mj-ea"/>
                <a:cs typeface="+mj-cs"/>
              </a:rPr>
              <a:t>Prayer Journal</a:t>
            </a:r>
          </a:p>
        </p:txBody>
      </p:sp>
    </p:spTree>
    <p:extLst>
      <p:ext uri="{BB962C8B-B14F-4D97-AF65-F5344CB8AC3E}">
        <p14:creationId xmlns:p14="http://schemas.microsoft.com/office/powerpoint/2010/main" val="291749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7000" contrast="73000"/>
                    </a14:imgEffect>
                  </a14:imgLayer>
                </a14:imgProps>
              </a:ext>
              <a:ext uri="{28A0092B-C50C-407E-A947-70E740481C1C}">
                <a14:useLocalDpi xmlns:a14="http://schemas.microsoft.com/office/drawing/2010/main" val="0"/>
              </a:ext>
            </a:extLst>
          </a:blip>
          <a:stretch>
            <a:fillRect/>
          </a:stretch>
        </p:blipFill>
        <p:spPr>
          <a:xfrm rot="5400000">
            <a:off x="-572350" y="1214033"/>
            <a:ext cx="5797997" cy="4348498"/>
          </a:xfr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7000" contrast="64000"/>
                    </a14:imgEffect>
                  </a14:imgLayer>
                </a14:imgProps>
              </a:ext>
              <a:ext uri="{28A0092B-C50C-407E-A947-70E740481C1C}">
                <a14:useLocalDpi xmlns:a14="http://schemas.microsoft.com/office/drawing/2010/main" val="0"/>
              </a:ext>
            </a:extLst>
          </a:blip>
          <a:stretch>
            <a:fillRect/>
          </a:stretch>
        </p:blipFill>
        <p:spPr>
          <a:xfrm rot="5400000">
            <a:off x="3933825" y="1203659"/>
            <a:ext cx="5715000" cy="4286250"/>
          </a:xfrm>
          <a:prstGeom prst="rect">
            <a:avLst/>
          </a:prstGeom>
        </p:spPr>
      </p:pic>
    </p:spTree>
    <p:extLst>
      <p:ext uri="{BB962C8B-B14F-4D97-AF65-F5344CB8AC3E}">
        <p14:creationId xmlns:p14="http://schemas.microsoft.com/office/powerpoint/2010/main" val="3413413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4000" contrast="63000"/>
                    </a14:imgEffect>
                  </a14:imgLayer>
                </a14:imgProps>
              </a:ext>
              <a:ext uri="{28A0092B-C50C-407E-A947-70E740481C1C}">
                <a14:useLocalDpi xmlns:a14="http://schemas.microsoft.com/office/drawing/2010/main" val="0"/>
              </a:ext>
            </a:extLst>
          </a:blip>
          <a:srcRect r="68632"/>
          <a:stretch/>
        </p:blipFill>
        <p:spPr>
          <a:xfrm rot="5400000">
            <a:off x="2159612" y="-1473812"/>
            <a:ext cx="2667001" cy="6376625"/>
          </a:xfr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7000" contrast="58000"/>
                    </a14:imgEffect>
                  </a14:imgLayer>
                </a14:imgProps>
              </a:ext>
              <a:ext uri="{28A0092B-C50C-407E-A947-70E740481C1C}">
                <a14:useLocalDpi xmlns:a14="http://schemas.microsoft.com/office/drawing/2010/main" val="0"/>
              </a:ext>
            </a:extLst>
          </a:blip>
          <a:srcRect r="62763"/>
          <a:stretch/>
        </p:blipFill>
        <p:spPr>
          <a:xfrm rot="5400000">
            <a:off x="3783932" y="1550068"/>
            <a:ext cx="3404936" cy="6858000"/>
          </a:xfrm>
          <a:prstGeom prst="rect">
            <a:avLst/>
          </a:prstGeom>
        </p:spPr>
      </p:pic>
    </p:spTree>
    <p:extLst>
      <p:ext uri="{BB962C8B-B14F-4D97-AF65-F5344CB8AC3E}">
        <p14:creationId xmlns:p14="http://schemas.microsoft.com/office/powerpoint/2010/main" val="3324595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B395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5195</TotalTime>
  <Words>2227</Words>
  <Application>Microsoft Office PowerPoint</Application>
  <PresentationFormat>On-screen Show (4:3)</PresentationFormat>
  <Paragraphs>263</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wpbiblefellowship.org/resources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Becki</dc:creator>
  <cp:lastModifiedBy>Becki</cp:lastModifiedBy>
  <cp:revision>79</cp:revision>
  <dcterms:created xsi:type="dcterms:W3CDTF">2015-03-10T01:53:13Z</dcterms:created>
  <dcterms:modified xsi:type="dcterms:W3CDTF">2015-03-14T03:38:49Z</dcterms:modified>
</cp:coreProperties>
</file>