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0" r:id="rId9"/>
    <p:sldId id="261" r:id="rId10"/>
    <p:sldId id="262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8" y="-5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5B19-714A-47B2-A6D1-B3692267B090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F1E2-C1F1-4E99-9855-01FCDC605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28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5B19-714A-47B2-A6D1-B3692267B090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F1E2-C1F1-4E99-9855-01FCDC605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5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5B19-714A-47B2-A6D1-B3692267B090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F1E2-C1F1-4E99-9855-01FCDC605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20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5B19-714A-47B2-A6D1-B3692267B090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F1E2-C1F1-4E99-9855-01FCDC605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66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5B19-714A-47B2-A6D1-B3692267B090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F1E2-C1F1-4E99-9855-01FCDC605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87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5B19-714A-47B2-A6D1-B3692267B090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F1E2-C1F1-4E99-9855-01FCDC605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15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5B19-714A-47B2-A6D1-B3692267B090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F1E2-C1F1-4E99-9855-01FCDC605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95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5B19-714A-47B2-A6D1-B3692267B090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F1E2-C1F1-4E99-9855-01FCDC605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18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5B19-714A-47B2-A6D1-B3692267B090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F1E2-C1F1-4E99-9855-01FCDC605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89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5B19-714A-47B2-A6D1-B3692267B090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F1E2-C1F1-4E99-9855-01FCDC605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96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5B19-714A-47B2-A6D1-B3692267B090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F1E2-C1F1-4E99-9855-01FCDC605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95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05B19-714A-47B2-A6D1-B3692267B090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6F1E2-C1F1-4E99-9855-01FCDC605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32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45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5184"/>
                </a:solidFill>
                <a:latin typeface="Bebas Neue" pitchFamily="34" charset="0"/>
              </a:rPr>
              <a:t>Age Groups</a:t>
            </a:r>
            <a:endParaRPr lang="en-US" dirty="0">
              <a:solidFill>
                <a:srgbClr val="005184"/>
              </a:solidFill>
              <a:latin typeface="Bebas Neu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3950"/>
            <a:ext cx="8229600" cy="38861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Nursery (Under 2)</a:t>
            </a:r>
          </a:p>
          <a:p>
            <a:r>
              <a:rPr lang="en-US" dirty="0" smtClean="0"/>
              <a:t>Preschool (Ages 3-4)</a:t>
            </a:r>
          </a:p>
          <a:p>
            <a:r>
              <a:rPr lang="en-US" dirty="0" smtClean="0"/>
              <a:t>Kindergarten (Ages 5-6)</a:t>
            </a:r>
          </a:p>
          <a:p>
            <a:r>
              <a:rPr lang="en-US" dirty="0" smtClean="0"/>
              <a:t>Primaries (Grades 1</a:t>
            </a:r>
            <a:r>
              <a:rPr lang="en-US" baseline="30000" dirty="0" smtClean="0"/>
              <a:t>st</a:t>
            </a:r>
            <a:r>
              <a:rPr lang="en-US" dirty="0" smtClean="0"/>
              <a:t>-3</a:t>
            </a:r>
            <a:r>
              <a:rPr lang="en-US" baseline="30000" dirty="0" smtClean="0"/>
              <a:t>rd</a:t>
            </a:r>
            <a:r>
              <a:rPr lang="en-US" dirty="0" smtClean="0"/>
              <a:t>)</a:t>
            </a:r>
          </a:p>
          <a:p>
            <a:r>
              <a:rPr lang="en-US" dirty="0" smtClean="0"/>
              <a:t>Juniors (Grades 4</a:t>
            </a:r>
            <a:r>
              <a:rPr lang="en-US" baseline="30000" dirty="0" smtClean="0"/>
              <a:t>th</a:t>
            </a:r>
            <a:r>
              <a:rPr lang="en-US" dirty="0" smtClean="0"/>
              <a:t>-6</a:t>
            </a:r>
            <a:r>
              <a:rPr lang="en-US" baseline="30000" dirty="0" smtClean="0"/>
              <a:t>th</a:t>
            </a:r>
            <a:r>
              <a:rPr lang="en-US" dirty="0" smtClean="0"/>
              <a:t>)</a:t>
            </a:r>
          </a:p>
          <a:p>
            <a:r>
              <a:rPr lang="en-US" dirty="0" smtClean="0"/>
              <a:t>Vacation Bible School</a:t>
            </a:r>
          </a:p>
          <a:p>
            <a:r>
              <a:rPr lang="en-US" dirty="0" smtClean="0"/>
              <a:t>Youth Group (Grades 7</a:t>
            </a:r>
            <a:r>
              <a:rPr lang="en-US" baseline="30000" dirty="0" smtClean="0"/>
              <a:t>th</a:t>
            </a:r>
            <a:r>
              <a:rPr lang="en-US" dirty="0" smtClean="0"/>
              <a:t> – 12</a:t>
            </a:r>
            <a:r>
              <a:rPr lang="en-US" baseline="30000" dirty="0" smtClean="0"/>
              <a:t>th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78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5184"/>
                </a:solidFill>
                <a:latin typeface="Bebas Neue" pitchFamily="34" charset="0"/>
              </a:rPr>
              <a:t>Systematic Theology</a:t>
            </a:r>
            <a:endParaRPr lang="en-US" dirty="0">
              <a:solidFill>
                <a:srgbClr val="005184"/>
              </a:solidFill>
              <a:latin typeface="Bebas Neu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b="1" u="sng" dirty="0" smtClean="0"/>
              <a:t>organized</a:t>
            </a:r>
            <a:r>
              <a:rPr lang="en-US" dirty="0" smtClean="0"/>
              <a:t> approach to studying God</a:t>
            </a:r>
          </a:p>
          <a:p>
            <a:r>
              <a:rPr lang="en-US" dirty="0" smtClean="0"/>
              <a:t>Defining a </a:t>
            </a:r>
            <a:r>
              <a:rPr lang="en-US" b="1" u="sng" dirty="0" smtClean="0"/>
              <a:t>language</a:t>
            </a:r>
            <a:r>
              <a:rPr lang="en-US" dirty="0" smtClean="0"/>
              <a:t> that we use to speak about God and his Word.</a:t>
            </a:r>
          </a:p>
          <a:p>
            <a:r>
              <a:rPr lang="en-US" dirty="0" smtClean="0"/>
              <a:t>Creating </a:t>
            </a:r>
            <a:r>
              <a:rPr lang="en-US" b="1" u="sng" dirty="0" smtClean="0"/>
              <a:t>building blocks </a:t>
            </a:r>
            <a:r>
              <a:rPr lang="en-US" dirty="0" smtClean="0"/>
              <a:t>for understanding God and his Word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43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038350"/>
            <a:ext cx="8229600" cy="85725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005184"/>
                </a:solidFill>
                <a:latin typeface="Bebas Neue" pitchFamily="34" charset="0"/>
              </a:rPr>
              <a:t>Why might a person be hesitant to teach systematic theology to children?</a:t>
            </a:r>
            <a:endParaRPr lang="en-US" sz="4800" dirty="0">
              <a:solidFill>
                <a:srgbClr val="005184"/>
              </a:solidFill>
              <a:latin typeface="Bebas Neu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22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5184"/>
                </a:solidFill>
                <a:latin typeface="Bebas Neue" pitchFamily="34" charset="0"/>
              </a:rPr>
              <a:t>Why is it important to teach systematic theology to children?</a:t>
            </a:r>
            <a:endParaRPr lang="en-US" dirty="0">
              <a:solidFill>
                <a:srgbClr val="005184"/>
              </a:solidFill>
              <a:latin typeface="Bebas Neu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1"/>
            <a:ext cx="8229600" cy="3809999"/>
          </a:xfrm>
        </p:spPr>
        <p:txBody>
          <a:bodyPr>
            <a:normAutofit/>
          </a:bodyPr>
          <a:lstStyle/>
          <a:p>
            <a:r>
              <a:rPr lang="en-US" dirty="0" smtClean="0"/>
              <a:t>It’s our </a:t>
            </a:r>
            <a:r>
              <a:rPr lang="en-US" b="1" u="sng" dirty="0" smtClean="0"/>
              <a:t>calling</a:t>
            </a:r>
            <a:r>
              <a:rPr lang="en-US" dirty="0" smtClean="0"/>
              <a:t> as teachers of God’s Word.</a:t>
            </a:r>
          </a:p>
          <a:p>
            <a:r>
              <a:rPr lang="en-US" dirty="0" smtClean="0"/>
              <a:t>It’s happening </a:t>
            </a:r>
            <a:r>
              <a:rPr lang="en-US" b="1" u="sng" dirty="0" smtClean="0"/>
              <a:t>anyway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 </a:t>
            </a:r>
            <a:r>
              <a:rPr lang="en-US" b="1" u="sng" dirty="0" smtClean="0"/>
              <a:t>know</a:t>
            </a:r>
            <a:r>
              <a:rPr lang="en-US" dirty="0" smtClean="0"/>
              <a:t> God, we must </a:t>
            </a:r>
            <a:r>
              <a:rPr lang="en-US" b="1" u="sng" dirty="0" smtClean="0"/>
              <a:t>study</a:t>
            </a:r>
            <a:r>
              <a:rPr lang="en-US" dirty="0" smtClean="0"/>
              <a:t> him.</a:t>
            </a:r>
          </a:p>
          <a:p>
            <a:r>
              <a:rPr lang="en-US" dirty="0" smtClean="0"/>
              <a:t>It is the </a:t>
            </a:r>
            <a:r>
              <a:rPr lang="en-US" b="1" u="sng" dirty="0" smtClean="0"/>
              <a:t>truth</a:t>
            </a:r>
            <a:r>
              <a:rPr lang="en-US" dirty="0" smtClean="0"/>
              <a:t> and Jesus that facilitate our </a:t>
            </a:r>
            <a:r>
              <a:rPr lang="en-US" b="1" u="sng" dirty="0" smtClean="0"/>
              <a:t>sanctification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73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2960" y="-8448"/>
            <a:ext cx="4857750" cy="51557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0"/>
            <a:ext cx="4857750" cy="515575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695575" y="4175430"/>
            <a:ext cx="3581400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Core Beliefs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05735" y="3735375"/>
            <a:ext cx="3581400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Values / Treasure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95575" y="3281447"/>
            <a:ext cx="3581400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Perceptions / Reasoning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20975" y="2827518"/>
            <a:ext cx="3581400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Pleasure / Emotions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20975" y="2372513"/>
            <a:ext cx="3581400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Relationships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20976" y="1896552"/>
            <a:ext cx="1720215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Attitudes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1" y="1909598"/>
            <a:ext cx="1730375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Culture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42566" y="1428750"/>
            <a:ext cx="1720215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Habits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06813" y="981964"/>
            <a:ext cx="1730375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Actions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1" y="1428750"/>
            <a:ext cx="1730375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Vocation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4" name="Explosion 1 13"/>
          <p:cNvSpPr/>
          <p:nvPr/>
        </p:nvSpPr>
        <p:spPr>
          <a:xfrm>
            <a:off x="3810000" y="3697565"/>
            <a:ext cx="1752600" cy="131445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l</a:t>
            </a:r>
            <a:r>
              <a:rPr lang="en-US" sz="2800" b="1" dirty="0" smtClean="0"/>
              <a:t>ie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2646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-292894"/>
            <a:ext cx="5372100" cy="543639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95575" y="4175430"/>
            <a:ext cx="3581400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Core Beliefs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05735" y="3735375"/>
            <a:ext cx="3581400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Values / Treasure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95575" y="3281447"/>
            <a:ext cx="3581400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Perceptions / Reasoning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20975" y="2827518"/>
            <a:ext cx="3581400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Pleasure / Emotions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20975" y="2372513"/>
            <a:ext cx="3581400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Relationships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20976" y="1896552"/>
            <a:ext cx="1720215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Attitudes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1" y="1909598"/>
            <a:ext cx="1730375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Culture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42566" y="1428750"/>
            <a:ext cx="1720215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Habits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06813" y="981964"/>
            <a:ext cx="1730375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Actions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2001" y="1428750"/>
            <a:ext cx="1730375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Vocation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4" name="Explosion 1 13"/>
          <p:cNvSpPr/>
          <p:nvPr/>
        </p:nvSpPr>
        <p:spPr>
          <a:xfrm>
            <a:off x="3810000" y="3697565"/>
            <a:ext cx="1752600" cy="131445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l</a:t>
            </a:r>
            <a:r>
              <a:rPr lang="en-US" sz="2800" b="1" dirty="0" smtClean="0"/>
              <a:t>ie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322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1" y="64770"/>
            <a:ext cx="5065607" cy="507873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-292894"/>
            <a:ext cx="5372100" cy="543639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92400" y="3983355"/>
            <a:ext cx="3581400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Core Beliefs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02560" y="3543300"/>
            <a:ext cx="3581400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Values / Treasure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92400" y="3089372"/>
            <a:ext cx="3581400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Perceptions / Reasoning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17800" y="2635443"/>
            <a:ext cx="3581400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Pleasure / Emotions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17800" y="2180438"/>
            <a:ext cx="3581400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Relationships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17801" y="1704477"/>
            <a:ext cx="1720215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Attitudes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68826" y="1717523"/>
            <a:ext cx="1730375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Culture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39391" y="1236675"/>
            <a:ext cx="1720215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Habits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03638" y="789889"/>
            <a:ext cx="1730375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Actions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68826" y="1236675"/>
            <a:ext cx="1730375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Vocation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54618" y="4514436"/>
            <a:ext cx="2081461" cy="4000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Jesus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3239" y="4514436"/>
            <a:ext cx="1425962" cy="4000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Truth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05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5184"/>
                </a:solidFill>
                <a:latin typeface="Bebas Neue" pitchFamily="34" charset="0"/>
              </a:rPr>
              <a:t>How to start teach Systematic Theology</a:t>
            </a:r>
            <a:endParaRPr lang="en-US" dirty="0">
              <a:solidFill>
                <a:srgbClr val="005184"/>
              </a:solidFill>
              <a:latin typeface="Bebas Neu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9999"/>
          </a:xfrm>
        </p:spPr>
        <p:txBody>
          <a:bodyPr>
            <a:normAutofit/>
          </a:bodyPr>
          <a:lstStyle/>
          <a:p>
            <a:r>
              <a:rPr lang="en-US" dirty="0" smtClean="0"/>
              <a:t>Learn it yourself.</a:t>
            </a:r>
          </a:p>
          <a:p>
            <a:r>
              <a:rPr lang="en-US" dirty="0" smtClean="0"/>
              <a:t>Start small.</a:t>
            </a:r>
          </a:p>
          <a:p>
            <a:r>
              <a:rPr lang="en-US" dirty="0" smtClean="0"/>
              <a:t>Gently correct misconceptions.</a:t>
            </a:r>
          </a:p>
          <a:p>
            <a:r>
              <a:rPr lang="en-US" dirty="0" smtClean="0"/>
              <a:t>Invite hard questions, then demonstrate how to find the answers.</a:t>
            </a:r>
          </a:p>
          <a:p>
            <a:r>
              <a:rPr lang="en-US" dirty="0" smtClean="0"/>
              <a:t>Memorize key scriptures.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62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5184"/>
                </a:solidFill>
                <a:latin typeface="Bebas Neue" pitchFamily="34" charset="0"/>
              </a:rPr>
              <a:t>How to start teach Systematic Theology</a:t>
            </a:r>
            <a:endParaRPr lang="en-US" dirty="0">
              <a:solidFill>
                <a:srgbClr val="005184"/>
              </a:solidFill>
              <a:latin typeface="Bebas Neu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9999"/>
          </a:xfrm>
        </p:spPr>
        <p:txBody>
          <a:bodyPr>
            <a:normAutofit/>
          </a:bodyPr>
          <a:lstStyle/>
          <a:p>
            <a:r>
              <a:rPr lang="en-US" dirty="0" smtClean="0"/>
              <a:t>Memorize a creed or catechism.</a:t>
            </a:r>
          </a:p>
          <a:p>
            <a:r>
              <a:rPr lang="en-US" dirty="0" smtClean="0"/>
              <a:t>Pull out truths from Bible Study</a:t>
            </a:r>
          </a:p>
          <a:p>
            <a:r>
              <a:rPr lang="en-US" dirty="0" smtClean="0"/>
              <a:t>Don’t be afraid to have your main “take home” point be a truth about God.</a:t>
            </a:r>
          </a:p>
          <a:p>
            <a:r>
              <a:rPr lang="en-US" dirty="0" smtClean="0"/>
              <a:t>Make a schedule.</a:t>
            </a:r>
          </a:p>
          <a:p>
            <a:r>
              <a:rPr lang="en-US" dirty="0" smtClean="0"/>
              <a:t>Learn together.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4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257</Words>
  <Application>Microsoft Office PowerPoint</Application>
  <PresentationFormat>On-screen Show (16:9)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Systematic Theology</vt:lpstr>
      <vt:lpstr>Why might a person be hesitant to teach systematic theology to children?</vt:lpstr>
      <vt:lpstr>Why is it important to teach systematic theology to children?</vt:lpstr>
      <vt:lpstr>PowerPoint Presentation</vt:lpstr>
      <vt:lpstr>PowerPoint Presentation</vt:lpstr>
      <vt:lpstr>PowerPoint Presentation</vt:lpstr>
      <vt:lpstr>How to start teach Systematic Theology</vt:lpstr>
      <vt:lpstr>How to start teach Systematic Theology</vt:lpstr>
      <vt:lpstr>Age Groups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Becki</dc:creator>
  <cp:lastModifiedBy>Becki</cp:lastModifiedBy>
  <cp:revision>5</cp:revision>
  <dcterms:created xsi:type="dcterms:W3CDTF">2016-03-11T18:45:34Z</dcterms:created>
  <dcterms:modified xsi:type="dcterms:W3CDTF">2016-03-11T20:00:43Z</dcterms:modified>
</cp:coreProperties>
</file>